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63" r:id="rId3"/>
    <p:sldId id="258" r:id="rId4"/>
    <p:sldId id="257" r:id="rId5"/>
    <p:sldId id="259" r:id="rId6"/>
    <p:sldId id="260" r:id="rId7"/>
    <p:sldId id="261" r:id="rId8"/>
    <p:sldId id="319" r:id="rId9"/>
    <p:sldId id="320" r:id="rId10"/>
    <p:sldId id="321" r:id="rId11"/>
    <p:sldId id="322" r:id="rId12"/>
    <p:sldId id="323" r:id="rId13"/>
    <p:sldId id="324" r:id="rId14"/>
    <p:sldId id="325" r:id="rId15"/>
    <p:sldId id="326" r:id="rId16"/>
    <p:sldId id="344" r:id="rId17"/>
    <p:sldId id="327" r:id="rId18"/>
    <p:sldId id="328" r:id="rId19"/>
    <p:sldId id="329" r:id="rId20"/>
    <p:sldId id="330" r:id="rId21"/>
    <p:sldId id="331" r:id="rId22"/>
    <p:sldId id="332" r:id="rId23"/>
    <p:sldId id="334" r:id="rId24"/>
    <p:sldId id="281" r:id="rId25"/>
    <p:sldId id="268" r:id="rId26"/>
    <p:sldId id="262" r:id="rId27"/>
    <p:sldId id="264" r:id="rId28"/>
    <p:sldId id="265" r:id="rId29"/>
    <p:sldId id="266" r:id="rId30"/>
    <p:sldId id="267" r:id="rId31"/>
    <p:sldId id="269" r:id="rId32"/>
    <p:sldId id="270" r:id="rId33"/>
    <p:sldId id="271" r:id="rId34"/>
    <p:sldId id="272" r:id="rId35"/>
    <p:sldId id="273" r:id="rId36"/>
    <p:sldId id="274" r:id="rId37"/>
    <p:sldId id="275" r:id="rId38"/>
    <p:sldId id="277" r:id="rId39"/>
    <p:sldId id="276" r:id="rId40"/>
    <p:sldId id="336" r:id="rId41"/>
    <p:sldId id="337" r:id="rId42"/>
    <p:sldId id="279" r:id="rId43"/>
    <p:sldId id="338" r:id="rId44"/>
    <p:sldId id="339" r:id="rId45"/>
    <p:sldId id="280" r:id="rId46"/>
    <p:sldId id="283" r:id="rId47"/>
    <p:sldId id="284" r:id="rId48"/>
    <p:sldId id="285" r:id="rId49"/>
    <p:sldId id="286" r:id="rId50"/>
    <p:sldId id="287" r:id="rId51"/>
    <p:sldId id="288" r:id="rId52"/>
    <p:sldId id="289" r:id="rId53"/>
    <p:sldId id="290" r:id="rId54"/>
    <p:sldId id="343" r:id="rId55"/>
    <p:sldId id="292" r:id="rId56"/>
    <p:sldId id="293" r:id="rId57"/>
    <p:sldId id="295" r:id="rId58"/>
    <p:sldId id="296" r:id="rId59"/>
    <p:sldId id="297" r:id="rId60"/>
    <p:sldId id="298" r:id="rId61"/>
    <p:sldId id="299" r:id="rId62"/>
    <p:sldId id="300" r:id="rId63"/>
    <p:sldId id="340" r:id="rId64"/>
    <p:sldId id="341" r:id="rId65"/>
    <p:sldId id="318" r:id="rId66"/>
    <p:sldId id="335" r:id="rId67"/>
    <p:sldId id="34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o" initials="M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5178" autoAdjust="0"/>
  </p:normalViewPr>
  <p:slideViewPr>
    <p:cSldViewPr>
      <p:cViewPr>
        <p:scale>
          <a:sx n="66" d="100"/>
          <a:sy n="66" d="100"/>
        </p:scale>
        <p:origin x="-811" y="22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2593F-F968-4A6B-8692-9F3C012D2AD4}" type="datetimeFigureOut">
              <a:rPr lang="en-GB" smtClean="0"/>
              <a:t>31/03/2014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D2F7F-B0FD-4087-9955-904F2F14CCAE}" type="slidenum">
              <a:rPr lang="en-GB" smtClean="0"/>
              <a:t>‹#›</a:t>
            </a:fld>
            <a:endParaRPr lang="en-GB"/>
          </a:p>
        </p:txBody>
      </p:sp>
    </p:spTree>
    <p:extLst>
      <p:ext uri="{BB962C8B-B14F-4D97-AF65-F5344CB8AC3E}">
        <p14:creationId xmlns:p14="http://schemas.microsoft.com/office/powerpoint/2010/main" val="327068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ec.europa.eu/europeaid/visibility/index_en.htm"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1</a:t>
            </a:fld>
            <a:endParaRPr lang="en-GB"/>
          </a:p>
        </p:txBody>
      </p:sp>
    </p:spTree>
    <p:extLst>
      <p:ext uri="{BB962C8B-B14F-4D97-AF65-F5344CB8AC3E}">
        <p14:creationId xmlns:p14="http://schemas.microsoft.com/office/powerpoint/2010/main" val="1489368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the audience. Municipality applies with two projects, where in both projects they are the applicant. Is this eligible?</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10</a:t>
            </a:fld>
            <a:endParaRPr lang="en-GB"/>
          </a:p>
        </p:txBody>
      </p:sp>
    </p:spTree>
    <p:extLst>
      <p:ext uri="{BB962C8B-B14F-4D97-AF65-F5344CB8AC3E}">
        <p14:creationId xmlns:p14="http://schemas.microsoft.com/office/powerpoint/2010/main" val="3777283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this means that if you contribute with 9,99% you will be rejected. </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11</a:t>
            </a:fld>
            <a:endParaRPr lang="en-GB"/>
          </a:p>
        </p:txBody>
      </p:sp>
    </p:spTree>
    <p:extLst>
      <p:ext uri="{BB962C8B-B14F-4D97-AF65-F5344CB8AC3E}">
        <p14:creationId xmlns:p14="http://schemas.microsoft.com/office/powerpoint/2010/main" val="3500499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12</a:t>
            </a:fld>
            <a:endParaRPr lang="en-GB"/>
          </a:p>
        </p:txBody>
      </p:sp>
    </p:spTree>
    <p:extLst>
      <p:ext uri="{BB962C8B-B14F-4D97-AF65-F5344CB8AC3E}">
        <p14:creationId xmlns:p14="http://schemas.microsoft.com/office/powerpoint/2010/main" val="3812403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13</a:t>
            </a:fld>
            <a:endParaRPr lang="en-GB"/>
          </a:p>
        </p:txBody>
      </p:sp>
    </p:spTree>
    <p:extLst>
      <p:ext uri="{BB962C8B-B14F-4D97-AF65-F5344CB8AC3E}">
        <p14:creationId xmlns:p14="http://schemas.microsoft.com/office/powerpoint/2010/main" val="47501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Equal opportunity must be embedded in the design of every project. Preference will be given to projects that lead to improvement of quality of life of vulnerable groups, such as women (especially women at risk of gender-based violence), youth with behavioral problems, persons with disabilities, etc. Indicators must be proposed to measure and demonstrate the project's implementation impacts on relevant vulnerable groups. </a:t>
            </a:r>
            <a:endParaRPr lang="sr-Latn-RS" sz="800" dirty="0" smtClean="0"/>
          </a:p>
          <a:p>
            <a:endParaRPr lang="sr-Latn-RS" sz="800" dirty="0" smtClean="0"/>
          </a:p>
          <a:p>
            <a:r>
              <a:rPr lang="sr-Latn-RS" sz="800" dirty="0" smtClean="0"/>
              <a:t>P</a:t>
            </a:r>
            <a:r>
              <a:rPr lang="en-US" sz="800" dirty="0" err="1" smtClean="0"/>
              <a:t>roposed</a:t>
            </a:r>
            <a:r>
              <a:rPr lang="en-US" sz="800" dirty="0" smtClean="0"/>
              <a:t> projects shall demonstrate that every effort is made to minimize its impacts on environment. Environmental friendly technologies must be adopted and environmental education, awareness and policies must be promoted as part of the implementation. Particular care shall be taken to minimize the environmental impact of travelling, also by using IT-based remote meeting tools whenever possible. </a:t>
            </a:r>
            <a:endParaRPr lang="sr-Latn-RS" sz="800" dirty="0" smtClean="0"/>
          </a:p>
          <a:p>
            <a:endParaRPr lang="sr-Latn-RS" sz="800" dirty="0" smtClean="0"/>
          </a:p>
          <a:p>
            <a:r>
              <a:rPr lang="en-US" sz="800" dirty="0" smtClean="0"/>
              <a:t>Governmental and institutional actors will be required to demonstrate, the effective inclusion of civil society organizations, socio-economic partners and NGOs starting from the conception of the project themselves. Civil society (CSOs and NGOs) must be encouraged to participate in the delivery of the community-based social services and as providers of training and re-training programs. The inclusion of civil society in decision-making at local level should be aimed at supporting strategic planning and future programming. </a:t>
            </a:r>
            <a:endParaRPr lang="en-US" sz="800" dirty="0"/>
          </a:p>
        </p:txBody>
      </p:sp>
      <p:sp>
        <p:nvSpPr>
          <p:cNvPr id="4" name="Slide Number Placeholder 3"/>
          <p:cNvSpPr>
            <a:spLocks noGrp="1"/>
          </p:cNvSpPr>
          <p:nvPr>
            <p:ph type="sldNum" sz="quarter" idx="10"/>
          </p:nvPr>
        </p:nvSpPr>
        <p:spPr/>
        <p:txBody>
          <a:bodyPr/>
          <a:lstStyle/>
          <a:p>
            <a:fld id="{2F4D2F7F-B0FD-4087-9955-904F2F14CCAE}" type="slidenum">
              <a:rPr lang="en-GB" smtClean="0"/>
              <a:t>14</a:t>
            </a:fld>
            <a:endParaRPr lang="en-GB"/>
          </a:p>
        </p:txBody>
      </p:sp>
    </p:spTree>
    <p:extLst>
      <p:ext uri="{BB962C8B-B14F-4D97-AF65-F5344CB8AC3E}">
        <p14:creationId xmlns:p14="http://schemas.microsoft.com/office/powerpoint/2010/main" val="1467691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Social media channels </a:t>
            </a:r>
            <a:r>
              <a:rPr lang="en-US" dirty="0" smtClean="0"/>
              <a:t>(e.g. </a:t>
            </a:r>
            <a:r>
              <a:rPr lang="en-US" dirty="0" err="1" smtClean="0"/>
              <a:t>facebook</a:t>
            </a:r>
            <a:r>
              <a:rPr lang="en-US" dirty="0" smtClean="0"/>
              <a:t>, twitter, G+, ask.com, </a:t>
            </a:r>
            <a:r>
              <a:rPr lang="en-US" dirty="0" err="1" smtClean="0"/>
              <a:t>Instagram</a:t>
            </a:r>
            <a:r>
              <a:rPr lang="en-US" dirty="0" smtClean="0"/>
              <a:t>, etc.), public meetings, exhibitions, interactive workshops, discussion forums etc.</a:t>
            </a:r>
            <a:endParaRPr lang="sr-Latn-RS" dirty="0" smtClean="0"/>
          </a:p>
          <a:p>
            <a:r>
              <a:rPr lang="en-US" dirty="0" smtClean="0"/>
              <a:t>Other activities in the context of the general purpose of the Programme</a:t>
            </a:r>
            <a:r>
              <a:rPr lang="sr-Latn-RS" dirty="0" smtClean="0"/>
              <a:t> are also eligible</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15</a:t>
            </a:fld>
            <a:endParaRPr lang="en-GB"/>
          </a:p>
        </p:txBody>
      </p:sp>
    </p:spTree>
    <p:extLst>
      <p:ext uri="{BB962C8B-B14F-4D97-AF65-F5344CB8AC3E}">
        <p14:creationId xmlns:p14="http://schemas.microsoft.com/office/powerpoint/2010/main" val="3497071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 implement</a:t>
            </a:r>
            <a:r>
              <a:rPr lang="sr-Latn-RS" dirty="0" err="1" smtClean="0"/>
              <a:t>ation</a:t>
            </a:r>
            <a:r>
              <a:rPr lang="sr-Latn-RS" dirty="0" smtClean="0"/>
              <a:t> of</a:t>
            </a:r>
            <a:r>
              <a:rPr lang="en-US" dirty="0" smtClean="0"/>
              <a:t> visibility campaigns, </a:t>
            </a:r>
            <a:r>
              <a:rPr lang="sr-Latn-RS" dirty="0" smtClean="0"/>
              <a:t>to </a:t>
            </a:r>
            <a:r>
              <a:rPr lang="en-US" dirty="0" err="1" smtClean="0"/>
              <a:t>rais</a:t>
            </a:r>
            <a:r>
              <a:rPr lang="sr-Latn-RS" dirty="0" smtClean="0"/>
              <a:t>e</a:t>
            </a:r>
            <a:r>
              <a:rPr lang="en-US" dirty="0" smtClean="0"/>
              <a:t> awareness on the support provided by the</a:t>
            </a:r>
            <a:r>
              <a:rPr lang="sr-Latn-RS" dirty="0" smtClean="0"/>
              <a:t> </a:t>
            </a:r>
            <a:r>
              <a:rPr lang="en-US" dirty="0" smtClean="0"/>
              <a:t>European Union the provision of social services to tackle the needs of vulnerable groups in Serbia</a:t>
            </a:r>
            <a:r>
              <a:rPr lang="sr-Latn-RS" dirty="0" smtClean="0"/>
              <a:t>, </a:t>
            </a:r>
            <a:r>
              <a:rPr lang="sr-Latn-RS" dirty="0" err="1" smtClean="0"/>
              <a:t>within</a:t>
            </a:r>
            <a:r>
              <a:rPr lang="sr-Latn-RS" dirty="0" smtClean="0"/>
              <a:t> </a:t>
            </a:r>
            <a:r>
              <a:rPr lang="sr-Latn-RS" dirty="0" err="1" smtClean="0"/>
              <a:t>you</a:t>
            </a:r>
            <a:r>
              <a:rPr lang="en-GB" dirty="0" smtClean="0"/>
              <a:t>r</a:t>
            </a:r>
            <a:r>
              <a:rPr lang="sr-Latn-RS" dirty="0" smtClean="0"/>
              <a:t> </a:t>
            </a:r>
            <a:r>
              <a:rPr lang="sr-Latn-RS" dirty="0" err="1" smtClean="0"/>
              <a:t>projects</a:t>
            </a:r>
            <a:r>
              <a:rPr lang="sr-Latn-RS" dirty="0" smtClean="0"/>
              <a:t>. </a:t>
            </a:r>
            <a:endParaRPr lang="en-US" dirty="0" smtClean="0"/>
          </a:p>
          <a:p>
            <a:r>
              <a:rPr lang="en-US" dirty="0" smtClean="0"/>
              <a:t>Visibility activities shall follow the EU Visibility Guidelines for external actions that can be</a:t>
            </a:r>
            <a:r>
              <a:rPr lang="sr-Latn-RS" dirty="0" smtClean="0"/>
              <a:t> </a:t>
            </a:r>
            <a:r>
              <a:rPr lang="en-US" dirty="0" smtClean="0"/>
              <a:t>downloaded from:</a:t>
            </a:r>
            <a:r>
              <a:rPr lang="sr-Latn-RS" dirty="0" smtClean="0"/>
              <a:t> </a:t>
            </a:r>
            <a:r>
              <a:rPr lang="en-US" dirty="0" smtClean="0">
                <a:hlinkClick r:id="rId3"/>
              </a:rPr>
              <a:t>http://ec.europa.eu/europeaid/visibility/index_en.htm</a:t>
            </a:r>
            <a:r>
              <a:rPr lang="sr-Latn-RS" dirty="0" smtClean="0"/>
              <a:t>. </a:t>
            </a:r>
            <a:endParaRPr lang="en-GB" dirty="0"/>
          </a:p>
        </p:txBody>
      </p:sp>
      <p:sp>
        <p:nvSpPr>
          <p:cNvPr id="4" name="Slide Number Placeholder 3"/>
          <p:cNvSpPr>
            <a:spLocks noGrp="1"/>
          </p:cNvSpPr>
          <p:nvPr>
            <p:ph type="sldNum" sz="quarter" idx="10"/>
          </p:nvPr>
        </p:nvSpPr>
        <p:spPr/>
        <p:txBody>
          <a:bodyPr/>
          <a:lstStyle/>
          <a:p>
            <a:fld id="{2F4D2F7F-B0FD-4087-9955-904F2F14CCAE}" type="slidenum">
              <a:rPr lang="en-GB" smtClean="0"/>
              <a:t>17</a:t>
            </a:fld>
            <a:endParaRPr lang="en-GB"/>
          </a:p>
        </p:txBody>
      </p:sp>
    </p:spTree>
    <p:extLst>
      <p:ext uri="{BB962C8B-B14F-4D97-AF65-F5344CB8AC3E}">
        <p14:creationId xmlns:p14="http://schemas.microsoft.com/office/powerpoint/2010/main" val="1180093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Simplified</a:t>
            </a:r>
            <a:r>
              <a:rPr lang="sr-Latn-RS" baseline="0" dirty="0" smtClean="0"/>
              <a:t> cost option in Travel – if used, write PER KM in capital letters. </a:t>
            </a:r>
          </a:p>
          <a:p>
            <a:r>
              <a:rPr lang="sr-Latn-RS" baseline="0" dirty="0" smtClean="0"/>
              <a:t>Consult Annex K for details. </a:t>
            </a:r>
          </a:p>
          <a:p>
            <a:r>
              <a:rPr lang="sr-Latn-RS" baseline="0" dirty="0" smtClean="0"/>
              <a:t>Question to the Audience – Are there experiences of using Simplified cost options? How were they procuring travel costs in past grants, if any?</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18</a:t>
            </a:fld>
            <a:endParaRPr lang="en-GB"/>
          </a:p>
        </p:txBody>
      </p:sp>
    </p:spTree>
    <p:extLst>
      <p:ext uri="{BB962C8B-B14F-4D97-AF65-F5344CB8AC3E}">
        <p14:creationId xmlns:p14="http://schemas.microsoft.com/office/powerpoint/2010/main" val="1241915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the Audience:</a:t>
            </a:r>
            <a:r>
              <a:rPr lang="sr-Latn-RS" baseline="0" dirty="0" smtClean="0"/>
              <a:t> How many have registered in PADOR?</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19</a:t>
            </a:fld>
            <a:endParaRPr lang="en-GB"/>
          </a:p>
        </p:txBody>
      </p:sp>
    </p:spTree>
    <p:extLst>
      <p:ext uri="{BB962C8B-B14F-4D97-AF65-F5344CB8AC3E}">
        <p14:creationId xmlns:p14="http://schemas.microsoft.com/office/powerpoint/2010/main" val="186541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Audience? How</a:t>
            </a:r>
            <a:r>
              <a:rPr lang="sr-Latn-RS" baseline="0" dirty="0" smtClean="0"/>
              <a:t> many have applied to the EU restricted Calls previously? What were the experiences?</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20</a:t>
            </a:fld>
            <a:endParaRPr lang="en-GB"/>
          </a:p>
        </p:txBody>
      </p:sp>
    </p:spTree>
    <p:extLst>
      <p:ext uri="{BB962C8B-B14F-4D97-AF65-F5344CB8AC3E}">
        <p14:creationId xmlns:p14="http://schemas.microsoft.com/office/powerpoint/2010/main" val="336093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4D2F7F-B0FD-4087-9955-904F2F14CCAE}" type="slidenum">
              <a:rPr lang="en-GB" smtClean="0"/>
              <a:t>2</a:t>
            </a:fld>
            <a:endParaRPr lang="en-GB"/>
          </a:p>
        </p:txBody>
      </p:sp>
    </p:spTree>
    <p:extLst>
      <p:ext uri="{BB962C8B-B14F-4D97-AF65-F5344CB8AC3E}">
        <p14:creationId xmlns:p14="http://schemas.microsoft.com/office/powerpoint/2010/main" val="2386189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21</a:t>
            </a:fld>
            <a:endParaRPr lang="en-GB"/>
          </a:p>
        </p:txBody>
      </p:sp>
    </p:spTree>
    <p:extLst>
      <p:ext uri="{BB962C8B-B14F-4D97-AF65-F5344CB8AC3E}">
        <p14:creationId xmlns:p14="http://schemas.microsoft.com/office/powerpoint/2010/main" val="829675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case of hand-deliveries, the deadline for receipt is at 15:00 hours local time as evidenced by the signed and dated receipt. </a:t>
            </a:r>
            <a:endParaRPr lang="sr-Latn-RS" dirty="0" smtClean="0"/>
          </a:p>
          <a:p>
            <a:r>
              <a:rPr lang="en-US" dirty="0" smtClean="0"/>
              <a:t>Other deadlines (for questions, answers, FAF, start of projects, are detailed on page 36 of the </a:t>
            </a:r>
            <a:r>
              <a:rPr lang="en-US" dirty="0" err="1" smtClean="0"/>
              <a:t>GfA</a:t>
            </a:r>
            <a:r>
              <a:rPr lang="en-US" dirty="0" smtClean="0"/>
              <a:t>). Final info on the outcome of the selection must be received 6 months after the submission of FAF.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22</a:t>
            </a:fld>
            <a:endParaRPr lang="en-GB"/>
          </a:p>
        </p:txBody>
      </p:sp>
    </p:spTree>
    <p:extLst>
      <p:ext uri="{BB962C8B-B14F-4D97-AF65-F5344CB8AC3E}">
        <p14:creationId xmlns:p14="http://schemas.microsoft.com/office/powerpoint/2010/main" val="111488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23</a:t>
            </a:fld>
            <a:endParaRPr lang="en-GB"/>
          </a:p>
        </p:txBody>
      </p:sp>
    </p:spTree>
    <p:extLst>
      <p:ext uri="{BB962C8B-B14F-4D97-AF65-F5344CB8AC3E}">
        <p14:creationId xmlns:p14="http://schemas.microsoft.com/office/powerpoint/2010/main" val="3278544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24</a:t>
            </a:fld>
            <a:endParaRPr lang="en-GB"/>
          </a:p>
        </p:txBody>
      </p:sp>
    </p:spTree>
    <p:extLst>
      <p:ext uri="{BB962C8B-B14F-4D97-AF65-F5344CB8AC3E}">
        <p14:creationId xmlns:p14="http://schemas.microsoft.com/office/powerpoint/2010/main" val="3174117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25</a:t>
            </a:fld>
            <a:endParaRPr lang="en-GB"/>
          </a:p>
        </p:txBody>
      </p:sp>
    </p:spTree>
    <p:extLst>
      <p:ext uri="{BB962C8B-B14F-4D97-AF65-F5344CB8AC3E}">
        <p14:creationId xmlns:p14="http://schemas.microsoft.com/office/powerpoint/2010/main" val="3315459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26</a:t>
            </a:fld>
            <a:endParaRPr lang="en-GB"/>
          </a:p>
        </p:txBody>
      </p:sp>
    </p:spTree>
    <p:extLst>
      <p:ext uri="{BB962C8B-B14F-4D97-AF65-F5344CB8AC3E}">
        <p14:creationId xmlns:p14="http://schemas.microsoft.com/office/powerpoint/2010/main" val="37561803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the audience – Any</a:t>
            </a:r>
            <a:r>
              <a:rPr lang="sr-Latn-RS" baseline="0" dirty="0" smtClean="0"/>
              <a:t> experiences with cluster projects?</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27</a:t>
            </a:fld>
            <a:endParaRPr lang="en-GB"/>
          </a:p>
        </p:txBody>
      </p:sp>
    </p:spTree>
    <p:extLst>
      <p:ext uri="{BB962C8B-B14F-4D97-AF65-F5344CB8AC3E}">
        <p14:creationId xmlns:p14="http://schemas.microsoft.com/office/powerpoint/2010/main" val="187541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sz="1100" dirty="0" smtClean="0"/>
              <a:t>NGOs, </a:t>
            </a:r>
            <a:r>
              <a:rPr lang="en-US" sz="1100" dirty="0" smtClean="0"/>
              <a:t>established at minimum one year before the launch of the Call, in Serbia, EU MS or countries covered within Article 19 of the IPA Regulation (in Serbia ”udruženje”, “savez udruženja”, “predstavništvo stranog udruženja”, “fondacija”, “predstavništvo strane fondacije”), </a:t>
            </a:r>
            <a:endParaRPr lang="sr-Latn-RS" sz="1100" dirty="0" smtClean="0"/>
          </a:p>
          <a:p>
            <a:endParaRPr lang="sr-Latn-RS" sz="1100" dirty="0" smtClean="0"/>
          </a:p>
          <a:p>
            <a:r>
              <a:rPr lang="sr-Latn-RS" sz="1100" dirty="0" smtClean="0"/>
              <a:t>Public institutions belonging to the social protection sectors, </a:t>
            </a:r>
            <a:r>
              <a:rPr lang="en-US" sz="1100" dirty="0" smtClean="0"/>
              <a:t>as defined in Law on Social Protection, in particular in Articles 14 to 19, and further detailed in the Decree on the network of Social Protection Institutions, including local centers for provision of social  protection services established by local authorities or by the autonomous province. This includes, but is not limited to entities with the following statuses: “Centar za socijalni rad”, “Zavod za socijalnu zaštitu”, “Dom za stare“. </a:t>
            </a:r>
          </a:p>
          <a:p>
            <a:endParaRPr lang="en-US" sz="1100" dirty="0"/>
          </a:p>
        </p:txBody>
      </p:sp>
      <p:sp>
        <p:nvSpPr>
          <p:cNvPr id="4" name="Slide Number Placeholder 3"/>
          <p:cNvSpPr>
            <a:spLocks noGrp="1"/>
          </p:cNvSpPr>
          <p:nvPr>
            <p:ph type="sldNum" sz="quarter" idx="10"/>
          </p:nvPr>
        </p:nvSpPr>
        <p:spPr/>
        <p:txBody>
          <a:bodyPr/>
          <a:lstStyle/>
          <a:p>
            <a:fld id="{2F4D2F7F-B0FD-4087-9955-904F2F14CCAE}" type="slidenum">
              <a:rPr lang="en-GB" smtClean="0"/>
              <a:t>28</a:t>
            </a:fld>
            <a:endParaRPr lang="en-GB"/>
          </a:p>
        </p:txBody>
      </p:sp>
    </p:spTree>
    <p:extLst>
      <p:ext uri="{BB962C8B-B14F-4D97-AF65-F5344CB8AC3E}">
        <p14:creationId xmlns:p14="http://schemas.microsoft.com/office/powerpoint/2010/main" val="33079195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distinguish between applicants, co</a:t>
            </a:r>
            <a:r>
              <a:rPr lang="sr-Latn-RS" dirty="0" smtClean="0"/>
              <a:t>-</a:t>
            </a:r>
            <a:r>
              <a:rPr lang="en-US" dirty="0" smtClean="0"/>
              <a:t>applicants, affiliated entities, associates, contractors, as explained in the Guidelines for Applicants. </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29</a:t>
            </a:fld>
            <a:endParaRPr lang="en-GB"/>
          </a:p>
        </p:txBody>
      </p:sp>
    </p:spTree>
    <p:extLst>
      <p:ext uri="{BB962C8B-B14F-4D97-AF65-F5344CB8AC3E}">
        <p14:creationId xmlns:p14="http://schemas.microsoft.com/office/powerpoint/2010/main" val="32178178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a:t>
            </a:r>
            <a:r>
              <a:rPr lang="sr-Latn-RS" baseline="0" dirty="0" smtClean="0"/>
              <a:t> to the audience – Are they aware of the licencing requirements? Has anyone requested a licence? What are the experiences?</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30</a:t>
            </a:fld>
            <a:endParaRPr lang="en-GB"/>
          </a:p>
        </p:txBody>
      </p:sp>
    </p:spTree>
    <p:extLst>
      <p:ext uri="{BB962C8B-B14F-4D97-AF65-F5344CB8AC3E}">
        <p14:creationId xmlns:p14="http://schemas.microsoft.com/office/powerpoint/2010/main" val="1545525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4D2F7F-B0FD-4087-9955-904F2F14CCAE}" type="slidenum">
              <a:rPr lang="en-GB" smtClean="0"/>
              <a:t>3</a:t>
            </a:fld>
            <a:endParaRPr lang="en-GB" dirty="0"/>
          </a:p>
        </p:txBody>
      </p:sp>
    </p:spTree>
    <p:extLst>
      <p:ext uri="{BB962C8B-B14F-4D97-AF65-F5344CB8AC3E}">
        <p14:creationId xmlns:p14="http://schemas.microsoft.com/office/powerpoint/2010/main" val="30346020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 of ineligible costs is provided in the Guidelines for Applicants.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Civil servants or other public employees of central, regional and local administrations which participate under this call for proposals </a:t>
            </a:r>
            <a:r>
              <a:rPr lang="en-US" b="1" dirty="0" smtClean="0"/>
              <a:t>may not receive remuneration</a:t>
            </a:r>
            <a:r>
              <a:rPr lang="en-US" dirty="0" smtClean="0"/>
              <a:t> for their contribution to the action other than their salaries in the respective institution</a:t>
            </a:r>
            <a:r>
              <a:rPr lang="sr-Latn-RS" dirty="0" smtClean="0"/>
              <a:t> (</a:t>
            </a:r>
            <a:r>
              <a:rPr lang="en-GB" dirty="0" smtClean="0"/>
              <a:t>i.e. no top-ups), however their salaries may </a:t>
            </a:r>
            <a:r>
              <a:rPr lang="sr-Latn-RS" dirty="0" smtClean="0"/>
              <a:t>be </a:t>
            </a:r>
            <a:r>
              <a:rPr lang="sr-Latn-RS" dirty="0" err="1" smtClean="0"/>
              <a:t>presented</a:t>
            </a:r>
            <a:r>
              <a:rPr lang="sr-Latn-RS" dirty="0" smtClean="0"/>
              <a:t> as </a:t>
            </a:r>
            <a:r>
              <a:rPr lang="sr-Latn-RS" dirty="0" err="1" smtClean="0"/>
              <a:t>co</a:t>
            </a:r>
            <a:r>
              <a:rPr lang="sr-Latn-RS" dirty="0" smtClean="0"/>
              <a:t>-</a:t>
            </a:r>
            <a:r>
              <a:rPr lang="sr-Latn-RS" dirty="0" err="1" smtClean="0"/>
              <a:t>funding</a:t>
            </a:r>
            <a:r>
              <a:rPr lang="sr-Latn-R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31</a:t>
            </a:fld>
            <a:endParaRPr lang="en-GB"/>
          </a:p>
        </p:txBody>
      </p:sp>
    </p:spTree>
    <p:extLst>
      <p:ext uri="{BB962C8B-B14F-4D97-AF65-F5344CB8AC3E}">
        <p14:creationId xmlns:p14="http://schemas.microsoft.com/office/powerpoint/2010/main" val="1180703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Commitment of the relevant decision making institutions - </a:t>
            </a:r>
            <a:r>
              <a:rPr lang="en-US" dirty="0" smtClean="0"/>
              <a:t>this will either take the form of commitments stated in the Local Action Plan or of a Letter of Intent adopted by the  Municipal Council.  If the applicant is not the Local Self-government, the letter shall clearly indicate the existence of an agreement to provide support to the applicant, once the service is established and running. </a:t>
            </a:r>
            <a:endParaRPr lang="sr-Latn-RS" dirty="0" smtClean="0"/>
          </a:p>
          <a:p>
            <a:r>
              <a:rPr lang="sr-Latn-RS" dirty="0" smtClean="0"/>
              <a:t>Availability</a:t>
            </a:r>
            <a:r>
              <a:rPr lang="sr-Latn-RS" baseline="0" dirty="0" smtClean="0"/>
              <a:t> to Roma population - </a:t>
            </a:r>
            <a:r>
              <a:rPr lang="en-US" baseline="0" dirty="0" smtClean="0"/>
              <a:t>in particular to residents of Roma settlements (including through promotional activities carried out within the settlements). </a:t>
            </a:r>
            <a:endParaRPr lang="sr-Latn-RS" baseline="0" dirty="0" smtClean="0"/>
          </a:p>
          <a:p>
            <a:endParaRPr lang="sr-Latn-RS" baseline="0" dirty="0" smtClean="0"/>
          </a:p>
          <a:p>
            <a:r>
              <a:rPr lang="sr-Latn-RS" baseline="0" dirty="0" smtClean="0"/>
              <a:t>Question to the Audience – How do they understand monitoring the respect of minimum standards in practice?</a:t>
            </a: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32</a:t>
            </a:fld>
            <a:endParaRPr lang="en-GB"/>
          </a:p>
        </p:txBody>
      </p:sp>
    </p:spTree>
    <p:extLst>
      <p:ext uri="{BB962C8B-B14F-4D97-AF65-F5344CB8AC3E}">
        <p14:creationId xmlns:p14="http://schemas.microsoft.com/office/powerpoint/2010/main" val="742024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Combinations are allowed (</a:t>
            </a:r>
            <a:r>
              <a:rPr lang="en-US" dirty="0" err="1" smtClean="0"/>
              <a:t>i.e</a:t>
            </a:r>
            <a:r>
              <a:rPr lang="en-US" dirty="0" smtClean="0"/>
              <a:t> </a:t>
            </a:r>
            <a:r>
              <a:rPr lang="en-US" dirty="0" err="1" smtClean="0"/>
              <a:t>furtering</a:t>
            </a:r>
            <a:r>
              <a:rPr lang="en-US" dirty="0" smtClean="0"/>
              <a:t> of 1 service, establishment of 1 innovative service, within one application). </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33</a:t>
            </a:fld>
            <a:endParaRPr lang="en-GB"/>
          </a:p>
        </p:txBody>
      </p:sp>
    </p:spTree>
    <p:extLst>
      <p:ext uri="{BB962C8B-B14F-4D97-AF65-F5344CB8AC3E}">
        <p14:creationId xmlns:p14="http://schemas.microsoft.com/office/powerpoint/2010/main" val="25591487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the audience – Are</a:t>
            </a:r>
            <a:r>
              <a:rPr lang="sr-Latn-RS" baseline="0" dirty="0" smtClean="0"/>
              <a:t> they aware of national minimum standards?, Are they aware of the number of beneficiaries currently receiving a specific service? Are they aware of the current territorial coverage?</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34</a:t>
            </a:fld>
            <a:endParaRPr lang="en-GB"/>
          </a:p>
        </p:txBody>
      </p:sp>
    </p:spTree>
    <p:extLst>
      <p:ext uri="{BB962C8B-B14F-4D97-AF65-F5344CB8AC3E}">
        <p14:creationId xmlns:p14="http://schemas.microsoft.com/office/powerpoint/2010/main" val="40884509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Economically depressed</a:t>
            </a:r>
            <a:r>
              <a:rPr lang="sr-Latn-RS" baseline="0" dirty="0" smtClean="0"/>
              <a:t> municipalities - </a:t>
            </a:r>
            <a:r>
              <a:rPr lang="en-US" dirty="0" smtClean="0"/>
              <a:t>falling within category III, IV and depressed, based on Regulation on establishing a single list of regional development and local self-government units for 2013).</a:t>
            </a:r>
            <a:endParaRPr lang="sr-Latn-RS" dirty="0" smtClean="0"/>
          </a:p>
          <a:p>
            <a:endParaRPr lang="sr-Latn-RS" dirty="0" smtClean="0"/>
          </a:p>
          <a:p>
            <a:r>
              <a:rPr lang="sr-Latn-RS" dirty="0" smtClean="0"/>
              <a:t>Question for the audience – Are there services offered elsewhere in Serbia, but not</a:t>
            </a:r>
            <a:r>
              <a:rPr lang="sr-Latn-RS" baseline="0" dirty="0" smtClean="0"/>
              <a:t> on the territory of your municipalities?</a:t>
            </a:r>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35</a:t>
            </a:fld>
            <a:endParaRPr lang="en-GB"/>
          </a:p>
        </p:txBody>
      </p:sp>
    </p:spTree>
    <p:extLst>
      <p:ext uri="{BB962C8B-B14F-4D97-AF65-F5344CB8AC3E}">
        <p14:creationId xmlns:p14="http://schemas.microsoft.com/office/powerpoint/2010/main" val="39761587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at least two of the following forms of assistance: home care, psychological assistance, day care center, medical assistance, respite service, shelter etc. </a:t>
            </a:r>
          </a:p>
          <a:p>
            <a:r>
              <a:rPr lang="en-US" dirty="0" smtClean="0"/>
              <a:t>Establish protocols of cooperation involving different service providers (e.g. local authorities and health care centers; inclusion of health care professionals in service provision; provision of medical patronage and health advisory services; etc.). </a:t>
            </a:r>
          </a:p>
          <a:p>
            <a:r>
              <a:rPr lang="en-US" dirty="0" smtClean="0"/>
              <a:t>Applications must demonstrate that the proposed service will match the needs of the target population while achieving cost savings compared to corresponding "existing" services. </a:t>
            </a:r>
          </a:p>
          <a:p>
            <a:r>
              <a:rPr lang="en-US" dirty="0" smtClean="0"/>
              <a:t>At least the same or more individual beneficiaries served than within each of the corresponding "existing" services. </a:t>
            </a:r>
          </a:p>
          <a:p>
            <a:r>
              <a:rPr lang="en-US" dirty="0" smtClean="0"/>
              <a:t>the minimum quality standards to be achieved must be indicated, to facilitate monitoring of delivered services.</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36</a:t>
            </a:fld>
            <a:endParaRPr lang="en-GB"/>
          </a:p>
        </p:txBody>
      </p:sp>
    </p:spTree>
    <p:extLst>
      <p:ext uri="{BB962C8B-B14F-4D97-AF65-F5344CB8AC3E}">
        <p14:creationId xmlns:p14="http://schemas.microsoft.com/office/powerpoint/2010/main" val="1264459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37</a:t>
            </a:fld>
            <a:endParaRPr lang="en-GB"/>
          </a:p>
        </p:txBody>
      </p:sp>
    </p:spTree>
    <p:extLst>
      <p:ext uri="{BB962C8B-B14F-4D97-AF65-F5344CB8AC3E}">
        <p14:creationId xmlns:p14="http://schemas.microsoft.com/office/powerpoint/2010/main" val="1123856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38</a:t>
            </a:fld>
            <a:endParaRPr lang="en-GB"/>
          </a:p>
        </p:txBody>
      </p:sp>
    </p:spTree>
    <p:extLst>
      <p:ext uri="{BB962C8B-B14F-4D97-AF65-F5344CB8AC3E}">
        <p14:creationId xmlns:p14="http://schemas.microsoft.com/office/powerpoint/2010/main" val="2382612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39</a:t>
            </a:fld>
            <a:endParaRPr lang="en-GB"/>
          </a:p>
        </p:txBody>
      </p:sp>
    </p:spTree>
    <p:extLst>
      <p:ext uri="{BB962C8B-B14F-4D97-AF65-F5344CB8AC3E}">
        <p14:creationId xmlns:p14="http://schemas.microsoft.com/office/powerpoint/2010/main" val="30424737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40</a:t>
            </a:fld>
            <a:endParaRPr lang="en-GB"/>
          </a:p>
        </p:txBody>
      </p:sp>
    </p:spTree>
    <p:extLst>
      <p:ext uri="{BB962C8B-B14F-4D97-AF65-F5344CB8AC3E}">
        <p14:creationId xmlns:p14="http://schemas.microsoft.com/office/powerpoint/2010/main" val="2613218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a:t>
            </a:fld>
            <a:endParaRPr lang="en-GB"/>
          </a:p>
        </p:txBody>
      </p:sp>
    </p:spTree>
    <p:extLst>
      <p:ext uri="{BB962C8B-B14F-4D97-AF65-F5344CB8AC3E}">
        <p14:creationId xmlns:p14="http://schemas.microsoft.com/office/powerpoint/2010/main" val="1670107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41</a:t>
            </a:fld>
            <a:endParaRPr lang="en-GB"/>
          </a:p>
        </p:txBody>
      </p:sp>
    </p:spTree>
    <p:extLst>
      <p:ext uri="{BB962C8B-B14F-4D97-AF65-F5344CB8AC3E}">
        <p14:creationId xmlns:p14="http://schemas.microsoft.com/office/powerpoint/2010/main" val="34589990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42</a:t>
            </a:fld>
            <a:endParaRPr lang="en-GB"/>
          </a:p>
        </p:txBody>
      </p:sp>
    </p:spTree>
    <p:extLst>
      <p:ext uri="{BB962C8B-B14F-4D97-AF65-F5344CB8AC3E}">
        <p14:creationId xmlns:p14="http://schemas.microsoft.com/office/powerpoint/2010/main" val="79130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43</a:t>
            </a:fld>
            <a:endParaRPr lang="en-GB"/>
          </a:p>
        </p:txBody>
      </p:sp>
    </p:spTree>
    <p:extLst>
      <p:ext uri="{BB962C8B-B14F-4D97-AF65-F5344CB8AC3E}">
        <p14:creationId xmlns:p14="http://schemas.microsoft.com/office/powerpoint/2010/main" val="3687781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44</a:t>
            </a:fld>
            <a:endParaRPr lang="en-GB"/>
          </a:p>
        </p:txBody>
      </p:sp>
    </p:spTree>
    <p:extLst>
      <p:ext uri="{BB962C8B-B14F-4D97-AF65-F5344CB8AC3E}">
        <p14:creationId xmlns:p14="http://schemas.microsoft.com/office/powerpoint/2010/main" val="20650387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45</a:t>
            </a:fld>
            <a:endParaRPr lang="en-GB"/>
          </a:p>
        </p:txBody>
      </p:sp>
    </p:spTree>
    <p:extLst>
      <p:ext uri="{BB962C8B-B14F-4D97-AF65-F5344CB8AC3E}">
        <p14:creationId xmlns:p14="http://schemas.microsoft.com/office/powerpoint/2010/main" val="42867046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46</a:t>
            </a:fld>
            <a:endParaRPr lang="en-GB"/>
          </a:p>
        </p:txBody>
      </p:sp>
    </p:spTree>
    <p:extLst>
      <p:ext uri="{BB962C8B-B14F-4D97-AF65-F5344CB8AC3E}">
        <p14:creationId xmlns:p14="http://schemas.microsoft.com/office/powerpoint/2010/main" val="8159519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47</a:t>
            </a:fld>
            <a:endParaRPr lang="en-GB"/>
          </a:p>
        </p:txBody>
      </p:sp>
    </p:spTree>
    <p:extLst>
      <p:ext uri="{BB962C8B-B14F-4D97-AF65-F5344CB8AC3E}">
        <p14:creationId xmlns:p14="http://schemas.microsoft.com/office/powerpoint/2010/main" val="27913338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Actions eligible for financial support to third parties:</a:t>
            </a:r>
          </a:p>
          <a:p>
            <a:r>
              <a:rPr lang="en-US" dirty="0" smtClean="0"/>
              <a:t>must be completed within the maximum period of implementation of the awarded grant.</a:t>
            </a:r>
          </a:p>
          <a:p>
            <a:r>
              <a:rPr lang="en-US" dirty="0" smtClean="0"/>
              <a:t>must focus on active social inclusion of Roma population.</a:t>
            </a:r>
          </a:p>
          <a:p>
            <a:r>
              <a:rPr lang="en-US" dirty="0" smtClean="0"/>
              <a:t>must reinforce the impact of the main action.</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48</a:t>
            </a:fld>
            <a:endParaRPr lang="en-GB"/>
          </a:p>
        </p:txBody>
      </p:sp>
    </p:spTree>
    <p:extLst>
      <p:ext uri="{BB962C8B-B14F-4D97-AF65-F5344CB8AC3E}">
        <p14:creationId xmlns:p14="http://schemas.microsoft.com/office/powerpoint/2010/main" val="2763970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non-governmental organizations, established at minimum one year before the launch of the Call, in Serbia, EU MS or countries covered within Article 19 of the IPA Regulation (in Serbia ”udruženje”, “savez udruženja”, “predstavništvo stranog udruženja”, “fondacija”, “predstavništvo strane fondacije”), </a:t>
            </a:r>
            <a:endParaRPr lang="sr-Latn-RS" dirty="0" smtClean="0"/>
          </a:p>
          <a:p>
            <a:endParaRPr lang="en-US" dirty="0" smtClean="0"/>
          </a:p>
          <a:p>
            <a:r>
              <a:rPr lang="en-US" dirty="0" smtClean="0"/>
              <a:t>public institutions belonging to the social protection sector, as defined in Law on Social Protection, in particular in Articles 14 to 19, and further detailed in the Decree on the network of Social Protection Institutions, including local centers for provision of social  protection services established by local authorities or by the autonomous province. This includes, but is not limited to entities with the following statuses: “Centar za socijalni rad”, “Zavod za socijalnu zaštitu”, “Dom za stare“. </a:t>
            </a:r>
          </a:p>
          <a:p>
            <a:endParaRPr lang="sr-Latn-RS" dirty="0" smtClean="0"/>
          </a:p>
          <a:p>
            <a:r>
              <a:rPr lang="en-US" dirty="0" err="1" smtClean="0"/>
              <a:t>Independant</a:t>
            </a:r>
            <a:r>
              <a:rPr lang="en-US" dirty="0" smtClean="0"/>
              <a:t> government bodies working in the sectors relevant for this Call (i.e. Commissioner for Equality, National Employment Service), </a:t>
            </a:r>
            <a:endParaRPr lang="sr-Latn-RS" dirty="0" smtClean="0"/>
          </a:p>
          <a:p>
            <a:endParaRPr lang="en-US" dirty="0" smtClean="0"/>
          </a:p>
          <a:p>
            <a:r>
              <a:rPr lang="en-US" dirty="0" smtClean="0"/>
              <a:t>Public health institutions (As defined in article 46 of Serbian Law on Health Care and as further detailed in the Decree on the Network of Health Care Institutions, including those with the following statuses: Dom Zdravlja, </a:t>
            </a:r>
            <a:r>
              <a:rPr lang="en-US" dirty="0" err="1" smtClean="0"/>
              <a:t>Bolnica</a:t>
            </a:r>
            <a:r>
              <a:rPr lang="en-US" dirty="0" smtClean="0"/>
              <a:t>, Zavod, Zavod za </a:t>
            </a:r>
            <a:r>
              <a:rPr lang="en-US" dirty="0" err="1" smtClean="0"/>
              <a:t>javno</a:t>
            </a:r>
            <a:r>
              <a:rPr lang="en-US" dirty="0" smtClean="0"/>
              <a:t> </a:t>
            </a:r>
            <a:r>
              <a:rPr lang="en-US" dirty="0" err="1" smtClean="0"/>
              <a:t>zdravlje</a:t>
            </a:r>
            <a:r>
              <a:rPr lang="en-US" dirty="0" smtClean="0"/>
              <a:t>, </a:t>
            </a:r>
            <a:r>
              <a:rPr lang="en-US" dirty="0" err="1" smtClean="0"/>
              <a:t>Klinika</a:t>
            </a:r>
            <a:r>
              <a:rPr lang="en-US" dirty="0" smtClean="0"/>
              <a:t>, </a:t>
            </a:r>
            <a:r>
              <a:rPr lang="en-US" dirty="0" err="1" smtClean="0"/>
              <a:t>Institut</a:t>
            </a:r>
            <a:r>
              <a:rPr lang="en-US" dirty="0" smtClean="0"/>
              <a:t>, </a:t>
            </a:r>
            <a:r>
              <a:rPr lang="en-US" dirty="0" err="1" smtClean="0"/>
              <a:t>Klinicko</a:t>
            </a:r>
            <a:r>
              <a:rPr lang="en-US" dirty="0" smtClean="0"/>
              <a:t> </a:t>
            </a:r>
            <a:r>
              <a:rPr lang="en-US" dirty="0" err="1" smtClean="0"/>
              <a:t>bolnicki</a:t>
            </a:r>
            <a:r>
              <a:rPr lang="en-US" dirty="0" smtClean="0"/>
              <a:t> </a:t>
            </a:r>
            <a:r>
              <a:rPr lang="en-US" dirty="0" err="1" smtClean="0"/>
              <a:t>centar</a:t>
            </a:r>
            <a:r>
              <a:rPr lang="en-US" dirty="0" smtClean="0"/>
              <a:t>, </a:t>
            </a:r>
            <a:r>
              <a:rPr lang="en-US" dirty="0" err="1" smtClean="0"/>
              <a:t>Klinicki</a:t>
            </a:r>
            <a:r>
              <a:rPr lang="en-US" dirty="0" smtClean="0"/>
              <a:t> </a:t>
            </a:r>
            <a:r>
              <a:rPr lang="en-US" dirty="0" err="1" smtClean="0"/>
              <a:t>centar</a:t>
            </a:r>
            <a:r>
              <a:rPr lang="en-US" dirty="0" smtClean="0"/>
              <a:t>, </a:t>
            </a:r>
            <a:r>
              <a:rPr lang="en-US" dirty="0" err="1" smtClean="0"/>
              <a:t>Zdravstveni</a:t>
            </a:r>
            <a:r>
              <a:rPr lang="en-US" dirty="0" smtClean="0"/>
              <a:t> </a:t>
            </a:r>
            <a:r>
              <a:rPr lang="en-US" dirty="0" err="1" smtClean="0"/>
              <a:t>centar</a:t>
            </a:r>
            <a:r>
              <a:rPr lang="en-US" dirty="0" smtClean="0"/>
              <a:t>), </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49</a:t>
            </a:fld>
            <a:endParaRPr lang="en-GB"/>
          </a:p>
        </p:txBody>
      </p:sp>
    </p:spTree>
    <p:extLst>
      <p:ext uri="{BB962C8B-B14F-4D97-AF65-F5344CB8AC3E}">
        <p14:creationId xmlns:p14="http://schemas.microsoft.com/office/powerpoint/2010/main" val="4872057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50</a:t>
            </a:fld>
            <a:endParaRPr lang="en-GB"/>
          </a:p>
        </p:txBody>
      </p:sp>
    </p:spTree>
    <p:extLst>
      <p:ext uri="{BB962C8B-B14F-4D97-AF65-F5344CB8AC3E}">
        <p14:creationId xmlns:p14="http://schemas.microsoft.com/office/powerpoint/2010/main" val="2697845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5</a:t>
            </a:fld>
            <a:endParaRPr lang="en-GB"/>
          </a:p>
        </p:txBody>
      </p:sp>
    </p:spTree>
    <p:extLst>
      <p:ext uri="{BB962C8B-B14F-4D97-AF65-F5344CB8AC3E}">
        <p14:creationId xmlns:p14="http://schemas.microsoft.com/office/powerpoint/2010/main" val="37829758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51</a:t>
            </a:fld>
            <a:endParaRPr lang="en-GB"/>
          </a:p>
        </p:txBody>
      </p:sp>
    </p:spTree>
    <p:extLst>
      <p:ext uri="{BB962C8B-B14F-4D97-AF65-F5344CB8AC3E}">
        <p14:creationId xmlns:p14="http://schemas.microsoft.com/office/powerpoint/2010/main" val="36149879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Evidences to be provided by the date of approval of the full application evaluation report by the Contracting Authority: request to submit supporting documents following provisional selection.</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52</a:t>
            </a:fld>
            <a:endParaRPr lang="en-GB"/>
          </a:p>
        </p:txBody>
      </p:sp>
    </p:spTree>
    <p:extLst>
      <p:ext uri="{BB962C8B-B14F-4D97-AF65-F5344CB8AC3E}">
        <p14:creationId xmlns:p14="http://schemas.microsoft.com/office/powerpoint/2010/main" val="204513502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53</a:t>
            </a:fld>
            <a:endParaRPr lang="en-GB"/>
          </a:p>
        </p:txBody>
      </p:sp>
    </p:spTree>
    <p:extLst>
      <p:ext uri="{BB962C8B-B14F-4D97-AF65-F5344CB8AC3E}">
        <p14:creationId xmlns:p14="http://schemas.microsoft.com/office/powerpoint/2010/main" val="23262455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 of ineligible costs is provided in the Guidelines for Applicants.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Civil servants or other public employees of central, regional and local administrations which participate under this call for proposals </a:t>
            </a:r>
            <a:r>
              <a:rPr lang="en-US" b="1" dirty="0" smtClean="0"/>
              <a:t>may not receive remuneration</a:t>
            </a:r>
            <a:r>
              <a:rPr lang="en-US" dirty="0" smtClean="0"/>
              <a:t> for their contribution to the action other than their salaries in the respective institution</a:t>
            </a:r>
            <a:r>
              <a:rPr lang="sr-Latn-RS" dirty="0" smtClean="0"/>
              <a:t> (</a:t>
            </a:r>
            <a:r>
              <a:rPr lang="en-GB" dirty="0" smtClean="0"/>
              <a:t>i.e. no top-ups), however their salaries may </a:t>
            </a:r>
            <a:r>
              <a:rPr lang="sr-Latn-RS" dirty="0" smtClean="0"/>
              <a:t>be </a:t>
            </a:r>
            <a:r>
              <a:rPr lang="sr-Latn-RS" dirty="0" err="1" smtClean="0"/>
              <a:t>presented</a:t>
            </a:r>
            <a:r>
              <a:rPr lang="sr-Latn-RS" dirty="0" smtClean="0"/>
              <a:t> as </a:t>
            </a:r>
            <a:r>
              <a:rPr lang="sr-Latn-RS" dirty="0" err="1" smtClean="0"/>
              <a:t>co</a:t>
            </a:r>
            <a:r>
              <a:rPr lang="sr-Latn-RS" dirty="0" smtClean="0"/>
              <a:t>-</a:t>
            </a:r>
            <a:r>
              <a:rPr lang="sr-Latn-RS" dirty="0" err="1" smtClean="0"/>
              <a:t>funding</a:t>
            </a:r>
            <a:r>
              <a:rPr lang="sr-Latn-R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54</a:t>
            </a:fld>
            <a:endParaRPr lang="en-GB"/>
          </a:p>
        </p:txBody>
      </p:sp>
    </p:spTree>
    <p:extLst>
      <p:ext uri="{BB962C8B-B14F-4D97-AF65-F5344CB8AC3E}">
        <p14:creationId xmlns:p14="http://schemas.microsoft.com/office/powerpoint/2010/main" val="11807036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55</a:t>
            </a:fld>
            <a:endParaRPr lang="en-GB"/>
          </a:p>
        </p:txBody>
      </p:sp>
    </p:spTree>
    <p:extLst>
      <p:ext uri="{BB962C8B-B14F-4D97-AF65-F5344CB8AC3E}">
        <p14:creationId xmlns:p14="http://schemas.microsoft.com/office/powerpoint/2010/main" val="127351159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Combinations are allowed (</a:t>
            </a:r>
            <a:r>
              <a:rPr lang="en-US" dirty="0" err="1" smtClean="0"/>
              <a:t>i.e</a:t>
            </a:r>
            <a:r>
              <a:rPr lang="en-US" dirty="0" smtClean="0"/>
              <a:t> employability and employment, within one application). </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56</a:t>
            </a:fld>
            <a:endParaRPr lang="en-GB"/>
          </a:p>
        </p:txBody>
      </p:sp>
    </p:spTree>
    <p:extLst>
      <p:ext uri="{BB962C8B-B14F-4D97-AF65-F5344CB8AC3E}">
        <p14:creationId xmlns:p14="http://schemas.microsoft.com/office/powerpoint/2010/main" val="141558708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 and stabilize the presence of Roma in the education system, with particular  emphasis on girls. E.g.:</a:t>
            </a:r>
          </a:p>
          <a:p>
            <a:pPr marL="171450" indent="-171450">
              <a:buFont typeface="Arial" pitchFamily="34" charset="0"/>
              <a:buChar char="•"/>
            </a:pPr>
            <a:r>
              <a:rPr lang="en-US" dirty="0" smtClean="0"/>
              <a:t>reduction of children drop-out rates; </a:t>
            </a:r>
          </a:p>
          <a:p>
            <a:pPr marL="171450" indent="-171450">
              <a:buFont typeface="Arial" pitchFamily="34" charset="0"/>
              <a:buChar char="•"/>
            </a:pPr>
            <a:r>
              <a:rPr lang="en-US" dirty="0" smtClean="0"/>
              <a:t>contribute to the develop gender-sensitive data collection;</a:t>
            </a:r>
          </a:p>
          <a:p>
            <a:pPr marL="171450" indent="-171450">
              <a:buFont typeface="Arial" pitchFamily="34" charset="0"/>
              <a:buChar char="•"/>
            </a:pPr>
            <a:r>
              <a:rPr lang="en-US" dirty="0" smtClean="0"/>
              <a:t>addressing the re-inclusion of children who left the system, over-grown elementary school pupils, unregistered children; </a:t>
            </a:r>
          </a:p>
          <a:p>
            <a:pPr marL="171450" indent="-171450">
              <a:buFont typeface="Arial" pitchFamily="34" charset="0"/>
              <a:buChar char="•"/>
            </a:pPr>
            <a:r>
              <a:rPr lang="en-US" dirty="0" smtClean="0"/>
              <a:t>supporting the inclusion into regular primary schools of children from schools for special needs; </a:t>
            </a:r>
          </a:p>
          <a:p>
            <a:pPr marL="171450" indent="-171450">
              <a:buFont typeface="Arial" pitchFamily="34" charset="0"/>
              <a:buChar char="•"/>
            </a:pPr>
            <a:r>
              <a:rPr lang="en-US" dirty="0" smtClean="0"/>
              <a:t>concrete support to the children's families (meals, snacks, books, school supplies, equipment, extracurricular activities, transportation, hosting services in school dormitories, etc.) </a:t>
            </a:r>
          </a:p>
          <a:p>
            <a:r>
              <a:rPr lang="en-US" dirty="0" smtClean="0"/>
              <a:t>Provide support to educational institutions to include the Roma population in education system. E.g.:</a:t>
            </a:r>
          </a:p>
          <a:p>
            <a:r>
              <a:rPr lang="en-US" dirty="0" smtClean="0"/>
              <a:t>training for institutions' staff on Roma inclusion; </a:t>
            </a:r>
          </a:p>
          <a:p>
            <a:pPr marL="171450" indent="-171450">
              <a:buFont typeface="Arial" pitchFamily="34" charset="0"/>
              <a:buChar char="•"/>
            </a:pPr>
            <a:r>
              <a:rPr lang="en-US" dirty="0" smtClean="0"/>
              <a:t>awareness on multiple layers of exclusion, for instance affecting Roma girls; </a:t>
            </a:r>
          </a:p>
          <a:p>
            <a:pPr marL="171450" indent="-171450">
              <a:buFont typeface="Arial" pitchFamily="34" charset="0"/>
              <a:buChar char="•"/>
            </a:pPr>
            <a:r>
              <a:rPr lang="en-US" dirty="0" smtClean="0"/>
              <a:t>promote the role and build capacities of inclusive teams in local schools; </a:t>
            </a:r>
          </a:p>
          <a:p>
            <a:pPr marL="171450" indent="-171450">
              <a:buFont typeface="Arial" pitchFamily="34" charset="0"/>
              <a:buChar char="•"/>
            </a:pPr>
            <a:r>
              <a:rPr lang="en-US" dirty="0" smtClean="0"/>
              <a:t>establish a community of practice including institutions and experts and practitioners; </a:t>
            </a:r>
          </a:p>
          <a:p>
            <a:pPr marL="171450" indent="-171450">
              <a:buFont typeface="Arial" pitchFamily="34" charset="0"/>
              <a:buChar char="•"/>
            </a:pPr>
            <a:r>
              <a:rPr lang="en-US" dirty="0" smtClean="0"/>
              <a:t>provide material assistance to schools close to settlements and attended by a significant number of Roma children; </a:t>
            </a:r>
          </a:p>
          <a:p>
            <a:pPr marL="171450" indent="-171450">
              <a:buFont typeface="Arial" pitchFamily="34" charset="0"/>
              <a:buChar char="•"/>
            </a:pPr>
            <a:r>
              <a:rPr lang="en-US" dirty="0" smtClean="0"/>
              <a:t>develop bilingual programs and manuals; </a:t>
            </a:r>
          </a:p>
          <a:p>
            <a:pPr marL="171450" indent="-171450">
              <a:buFont typeface="Arial" pitchFamily="34" charset="0"/>
              <a:buChar char="•"/>
            </a:pPr>
            <a:r>
              <a:rPr lang="en-US" dirty="0" smtClean="0"/>
              <a:t>prepare Roma teachers; </a:t>
            </a:r>
          </a:p>
          <a:p>
            <a:pPr marL="171450" indent="-171450">
              <a:buFont typeface="Arial" pitchFamily="34" charset="0"/>
              <a:buChar char="•"/>
            </a:pPr>
            <a:r>
              <a:rPr lang="en-US" dirty="0" smtClean="0"/>
              <a:t>increase the number of pedagogical assistants; etc.) </a:t>
            </a:r>
          </a:p>
          <a:p>
            <a:r>
              <a:rPr lang="en-US" dirty="0" smtClean="0"/>
              <a:t>Applying measures of affirmative action. E.g.:</a:t>
            </a:r>
          </a:p>
          <a:p>
            <a:pPr marL="171450" indent="-171450">
              <a:buFont typeface="Arial" pitchFamily="34" charset="0"/>
              <a:buChar char="•"/>
            </a:pPr>
            <a:r>
              <a:rPr lang="en-US" dirty="0" smtClean="0"/>
              <a:t>positive actions for the employment of Roma in education, local police, local utilities</a:t>
            </a:r>
          </a:p>
          <a:p>
            <a:pPr marL="171450" indent="-171450">
              <a:buFont typeface="Arial" pitchFamily="34" charset="0"/>
              <a:buChar char="•"/>
            </a:pPr>
            <a:r>
              <a:rPr lang="en-US" dirty="0" smtClean="0"/>
              <a:t>includie young and adult Roma in non-formal education.</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57</a:t>
            </a:fld>
            <a:endParaRPr lang="en-GB"/>
          </a:p>
        </p:txBody>
      </p:sp>
    </p:spTree>
    <p:extLst>
      <p:ext uri="{BB962C8B-B14F-4D97-AF65-F5344CB8AC3E}">
        <p14:creationId xmlns:p14="http://schemas.microsoft.com/office/powerpoint/2010/main" val="26762728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Support socially-useful work. </a:t>
            </a:r>
            <a:endParaRPr lang="sr-Latn-RS" dirty="0" smtClean="0"/>
          </a:p>
          <a:p>
            <a:pPr marL="171450" indent="-171450">
              <a:buFont typeface="Arial" pitchFamily="34" charset="0"/>
              <a:buChar char="•"/>
            </a:pPr>
            <a:r>
              <a:rPr lang="en-US" dirty="0" smtClean="0"/>
              <a:t>LSGs or local public utility companies offering income-generating participation in low-qualification jobs for objectives which are of a special nature or cannot be pursued with their own staff complement – socially useful work normally includes activities to protect or  safeguard cultural heritage, help environmental conservation, maintain public amenities, research, training and re-training, etc.) </a:t>
            </a:r>
          </a:p>
          <a:p>
            <a:r>
              <a:rPr lang="en-US" dirty="0" smtClean="0"/>
              <a:t>Pilot testing the introduction of "Roma Labor or Social Mediators" within the local branches of the National Employment Service or Centers for Social Welfare, </a:t>
            </a:r>
            <a:endParaRPr lang="sr-Latn-RS" dirty="0" smtClean="0"/>
          </a:p>
          <a:p>
            <a:pPr marL="171450" indent="-171450">
              <a:buFont typeface="Arial" pitchFamily="34" charset="0"/>
              <a:buChar char="•"/>
            </a:pPr>
            <a:r>
              <a:rPr lang="en-US" dirty="0" smtClean="0"/>
              <a:t>to facilitate interaction between the institutions and the Roma individuals in need of social assistance, as well as to introduce a Roma mediation program interfacing Roma employment-seekers with potential employers and support the transition from welfare to work.</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58</a:t>
            </a:fld>
            <a:endParaRPr lang="en-GB"/>
          </a:p>
        </p:txBody>
      </p:sp>
    </p:spTree>
    <p:extLst>
      <p:ext uri="{BB962C8B-B14F-4D97-AF65-F5344CB8AC3E}">
        <p14:creationId xmlns:p14="http://schemas.microsoft.com/office/powerpoint/2010/main" val="3024814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 redefining existing local action plans or drafting new ones </a:t>
            </a:r>
            <a:endParaRPr lang="sr-Latn-RS" dirty="0" smtClean="0"/>
          </a:p>
          <a:p>
            <a:pPr marL="171450" indent="-171450">
              <a:buFont typeface="Arial" pitchFamily="34" charset="0"/>
              <a:buChar char="•"/>
            </a:pPr>
            <a:r>
              <a:rPr lang="en-US" dirty="0" smtClean="0"/>
              <a:t>(e.g. Including Roma individuals and civil-society organisations in the design and implementation of employment policies in partnership with the civil society, relevant institutions and the business sector;</a:t>
            </a:r>
          </a:p>
          <a:p>
            <a:r>
              <a:rPr lang="en-US" dirty="0" smtClean="0"/>
              <a:t>Reviewing possibilities to reduce local taxes and fees to facilitate employment or self-employment of Roma </a:t>
            </a:r>
            <a:endParaRPr lang="sr-Latn-RS" dirty="0" smtClean="0"/>
          </a:p>
          <a:p>
            <a:pPr marL="171450" indent="-171450">
              <a:buFont typeface="Arial" pitchFamily="34" charset="0"/>
              <a:buChar char="•"/>
            </a:pPr>
            <a:r>
              <a:rPr lang="en-US" dirty="0" smtClean="0"/>
              <a:t>(e.g. jointly devising and applying incentives for Roma men and women collecting recyclable materials within waste management plans at the local level;</a:t>
            </a:r>
          </a:p>
          <a:p>
            <a:r>
              <a:rPr lang="en-US" dirty="0" smtClean="0"/>
              <a:t>Enhancing the comprehension and active inclusion of Roma persons in political life </a:t>
            </a:r>
            <a:endParaRPr lang="sr-Latn-RS" dirty="0" smtClean="0"/>
          </a:p>
          <a:p>
            <a:pPr marL="171450" indent="-171450">
              <a:buFont typeface="Arial" pitchFamily="34" charset="0"/>
              <a:buChar char="•"/>
            </a:pPr>
            <a:r>
              <a:rPr lang="en-US" dirty="0" smtClean="0"/>
              <a:t>(e.g. informing local Roma communities on the electoral process and the rights of voters; supporting the introduction of a dedicated internship programme in local public administrations; etc.</a:t>
            </a:r>
          </a:p>
          <a:p>
            <a:r>
              <a:rPr lang="en-US" dirty="0" smtClean="0"/>
              <a:t>Supporting Roma NGOs and CSOs to raise public awareness about the problem of discrimination </a:t>
            </a:r>
            <a:endParaRPr lang="sr-Latn-RS" dirty="0" smtClean="0"/>
          </a:p>
          <a:p>
            <a:pPr marL="171450" indent="-171450">
              <a:buFont typeface="Arial" pitchFamily="34" charset="0"/>
              <a:buChar char="•"/>
            </a:pPr>
            <a:r>
              <a:rPr lang="en-US" dirty="0" smtClean="0"/>
              <a:t>(e.g. training employees of state and local authorities in contact with the Roma population to raise awareness on multiple discrimination issues; developing educational programs and materials to train young people about hate speech; training local media on the establishment of hate speech self-control and prevention mechanisms; etc.)</a:t>
            </a:r>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59</a:t>
            </a:fld>
            <a:endParaRPr lang="en-GB"/>
          </a:p>
        </p:txBody>
      </p:sp>
    </p:spTree>
    <p:extLst>
      <p:ext uri="{BB962C8B-B14F-4D97-AF65-F5344CB8AC3E}">
        <p14:creationId xmlns:p14="http://schemas.microsoft.com/office/powerpoint/2010/main" val="946842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60</a:t>
            </a:fld>
            <a:endParaRPr lang="en-GB"/>
          </a:p>
        </p:txBody>
      </p:sp>
    </p:spTree>
    <p:extLst>
      <p:ext uri="{BB962C8B-B14F-4D97-AF65-F5344CB8AC3E}">
        <p14:creationId xmlns:p14="http://schemas.microsoft.com/office/powerpoint/2010/main" val="214227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b="1" dirty="0" err="1" smtClean="0"/>
              <a:t>Community</a:t>
            </a:r>
            <a:r>
              <a:rPr lang="sr-Latn-RS" b="1" dirty="0" smtClean="0"/>
              <a:t> </a:t>
            </a:r>
            <a:r>
              <a:rPr lang="sr-Latn-RS" b="1" dirty="0" err="1" smtClean="0"/>
              <a:t>based</a:t>
            </a:r>
            <a:r>
              <a:rPr lang="sr-Latn-RS" b="1" dirty="0" smtClean="0"/>
              <a:t> </a:t>
            </a:r>
            <a:r>
              <a:rPr lang="sr-Latn-RS" b="1" dirty="0" err="1" smtClean="0"/>
              <a:t>services</a:t>
            </a:r>
            <a:r>
              <a:rPr lang="en-GB" b="1" dirty="0" smtClean="0"/>
              <a:t>:</a:t>
            </a:r>
            <a:r>
              <a:rPr lang="sr-Latn-RS" b="1" dirty="0" smtClean="0"/>
              <a:t> </a:t>
            </a:r>
            <a:r>
              <a:rPr lang="sr-Latn-RS" dirty="0" smtClean="0"/>
              <a:t>for </a:t>
            </a:r>
            <a:r>
              <a:rPr lang="sr-Latn-RS" dirty="0" err="1" smtClean="0"/>
              <a:t>elderly</a:t>
            </a:r>
            <a:r>
              <a:rPr lang="sr-Latn-RS" dirty="0" smtClean="0"/>
              <a:t>, </a:t>
            </a:r>
            <a:r>
              <a:rPr lang="sr-Latn-RS" dirty="0" err="1" smtClean="0"/>
              <a:t>people</a:t>
            </a:r>
            <a:r>
              <a:rPr lang="sr-Latn-RS" dirty="0" smtClean="0"/>
              <a:t> </a:t>
            </a:r>
            <a:r>
              <a:rPr lang="sr-Latn-RS" dirty="0" err="1" smtClean="0"/>
              <a:t>with</a:t>
            </a:r>
            <a:r>
              <a:rPr lang="sr-Latn-RS" dirty="0" smtClean="0"/>
              <a:t> </a:t>
            </a:r>
            <a:r>
              <a:rPr lang="sr-Latn-RS" dirty="0" err="1" smtClean="0"/>
              <a:t>disabilities</a:t>
            </a:r>
            <a:r>
              <a:rPr lang="sr-Latn-RS" dirty="0" smtClean="0"/>
              <a:t>, </a:t>
            </a:r>
            <a:r>
              <a:rPr lang="sr-Latn-RS" dirty="0" err="1" smtClean="0"/>
              <a:t>women</a:t>
            </a:r>
            <a:r>
              <a:rPr lang="sr-Latn-RS" dirty="0" smtClean="0"/>
              <a:t> </a:t>
            </a:r>
            <a:r>
              <a:rPr lang="sr-Latn-RS" dirty="0" err="1" smtClean="0"/>
              <a:t>victims</a:t>
            </a:r>
            <a:r>
              <a:rPr lang="sr-Latn-RS" dirty="0" smtClean="0"/>
              <a:t> of </a:t>
            </a:r>
            <a:r>
              <a:rPr lang="sr-Latn-RS" dirty="0" err="1" smtClean="0"/>
              <a:t>violance</a:t>
            </a:r>
            <a:r>
              <a:rPr lang="sr-Latn-RS" dirty="0" smtClean="0"/>
              <a:t>, </a:t>
            </a:r>
            <a:r>
              <a:rPr lang="sr-Latn-RS" dirty="0" err="1" smtClean="0"/>
              <a:t>juvenile</a:t>
            </a:r>
            <a:r>
              <a:rPr lang="sr-Latn-RS" dirty="0" smtClean="0"/>
              <a:t> </a:t>
            </a:r>
            <a:r>
              <a:rPr lang="sr-Latn-RS" dirty="0" err="1" smtClean="0"/>
              <a:t>perpetrators</a:t>
            </a:r>
            <a:r>
              <a:rPr lang="sr-Latn-RS" dirty="0" smtClean="0"/>
              <a:t>, </a:t>
            </a:r>
            <a:r>
              <a:rPr lang="sr-Latn-RS" dirty="0" err="1" smtClean="0"/>
              <a:t>children</a:t>
            </a:r>
            <a:r>
              <a:rPr lang="sr-Latn-RS" dirty="0" smtClean="0"/>
              <a:t> </a:t>
            </a:r>
            <a:r>
              <a:rPr lang="sr-Latn-RS" dirty="0" err="1" smtClean="0"/>
              <a:t>without</a:t>
            </a:r>
            <a:r>
              <a:rPr lang="sr-Latn-RS" dirty="0" smtClean="0"/>
              <a:t> </a:t>
            </a:r>
            <a:r>
              <a:rPr lang="sr-Latn-RS" dirty="0" err="1" smtClean="0"/>
              <a:t>parental</a:t>
            </a:r>
            <a:r>
              <a:rPr lang="sr-Latn-RS" dirty="0" smtClean="0"/>
              <a:t> care etc.– (as </a:t>
            </a:r>
            <a:r>
              <a:rPr lang="sr-Latn-RS" dirty="0" err="1" smtClean="0"/>
              <a:t>an</a:t>
            </a:r>
            <a:r>
              <a:rPr lang="sr-Latn-RS" dirty="0" smtClean="0"/>
              <a:t> </a:t>
            </a:r>
            <a:r>
              <a:rPr lang="sr-Latn-RS" dirty="0" err="1" smtClean="0"/>
              <a:t>illustration</a:t>
            </a:r>
            <a:r>
              <a:rPr lang="sr-Latn-RS" dirty="0" smtClean="0"/>
              <a:t>) – </a:t>
            </a:r>
            <a:r>
              <a:rPr lang="sr-Latn-RS" dirty="0" err="1" smtClean="0"/>
              <a:t>fall</a:t>
            </a:r>
            <a:r>
              <a:rPr lang="sr-Latn-RS" dirty="0" smtClean="0"/>
              <a:t> </a:t>
            </a:r>
            <a:r>
              <a:rPr lang="sr-Latn-RS" dirty="0" err="1" smtClean="0"/>
              <a:t>under</a:t>
            </a:r>
            <a:r>
              <a:rPr lang="sr-Latn-RS" dirty="0" smtClean="0"/>
              <a:t> Lot 1. </a:t>
            </a:r>
          </a:p>
          <a:p>
            <a:r>
              <a:rPr lang="sr-Latn-RS" b="1" dirty="0" err="1" smtClean="0"/>
              <a:t>Active</a:t>
            </a:r>
            <a:r>
              <a:rPr lang="sr-Latn-RS" b="1" dirty="0" smtClean="0"/>
              <a:t> </a:t>
            </a:r>
            <a:r>
              <a:rPr lang="sr-Latn-RS" b="1" dirty="0" err="1" smtClean="0"/>
              <a:t>inclusion</a:t>
            </a:r>
            <a:r>
              <a:rPr lang="sr-Latn-RS" b="1" dirty="0" smtClean="0"/>
              <a:t> </a:t>
            </a:r>
            <a:r>
              <a:rPr lang="sr-Latn-RS" b="1" dirty="0" err="1" smtClean="0"/>
              <a:t>initiatives</a:t>
            </a:r>
            <a:r>
              <a:rPr lang="sr-Latn-RS" b="1" dirty="0" smtClean="0"/>
              <a:t> </a:t>
            </a:r>
            <a:r>
              <a:rPr lang="sr-Latn-RS" b="1" dirty="0" err="1" smtClean="0"/>
              <a:t>specifically</a:t>
            </a:r>
            <a:r>
              <a:rPr lang="sr-Latn-RS" b="1" dirty="0" smtClean="0"/>
              <a:t> </a:t>
            </a:r>
            <a:r>
              <a:rPr lang="sr-Latn-RS" b="1" dirty="0" err="1" smtClean="0"/>
              <a:t>targeting</a:t>
            </a:r>
            <a:r>
              <a:rPr lang="sr-Latn-RS" b="1" dirty="0" smtClean="0"/>
              <a:t> Roma </a:t>
            </a:r>
            <a:r>
              <a:rPr lang="sr-Latn-RS" dirty="0" smtClean="0"/>
              <a:t>in the </a:t>
            </a:r>
            <a:r>
              <a:rPr lang="sr-Latn-RS" dirty="0" err="1" smtClean="0"/>
              <a:t>area</a:t>
            </a:r>
            <a:r>
              <a:rPr lang="sr-Latn-RS" dirty="0" smtClean="0"/>
              <a:t> of </a:t>
            </a:r>
            <a:r>
              <a:rPr lang="sr-Latn-RS" dirty="0" err="1" smtClean="0"/>
              <a:t>education</a:t>
            </a:r>
            <a:r>
              <a:rPr lang="sr-Latn-RS" dirty="0" smtClean="0"/>
              <a:t>, </a:t>
            </a:r>
            <a:r>
              <a:rPr lang="sr-Latn-RS" dirty="0" err="1" smtClean="0"/>
              <a:t>employment</a:t>
            </a:r>
            <a:r>
              <a:rPr lang="sr-Latn-RS" dirty="0" smtClean="0"/>
              <a:t> – (as </a:t>
            </a:r>
            <a:r>
              <a:rPr lang="sr-Latn-RS" dirty="0" err="1" smtClean="0"/>
              <a:t>an</a:t>
            </a:r>
            <a:r>
              <a:rPr lang="sr-Latn-RS" dirty="0" smtClean="0"/>
              <a:t> </a:t>
            </a:r>
            <a:r>
              <a:rPr lang="sr-Latn-RS" dirty="0" err="1" smtClean="0"/>
              <a:t>illustration</a:t>
            </a:r>
            <a:r>
              <a:rPr lang="sr-Latn-RS" dirty="0" smtClean="0"/>
              <a:t>) – </a:t>
            </a:r>
            <a:r>
              <a:rPr lang="sr-Latn-RS" dirty="0" err="1" smtClean="0"/>
              <a:t>fall</a:t>
            </a:r>
            <a:r>
              <a:rPr lang="sr-Latn-RS" dirty="0" smtClean="0"/>
              <a:t> </a:t>
            </a:r>
            <a:r>
              <a:rPr lang="sr-Latn-RS" dirty="0" err="1" smtClean="0"/>
              <a:t>under</a:t>
            </a:r>
            <a:r>
              <a:rPr lang="sr-Latn-RS" dirty="0" smtClean="0"/>
              <a:t> Lot 2. </a:t>
            </a:r>
            <a:endParaRPr lang="en-GB" dirty="0" smtClean="0"/>
          </a:p>
          <a:p>
            <a:endParaRPr lang="sr-Latn-RS" dirty="0" smtClean="0"/>
          </a:p>
          <a:p>
            <a:endParaRPr lang="en-GB" dirty="0"/>
          </a:p>
        </p:txBody>
      </p:sp>
      <p:sp>
        <p:nvSpPr>
          <p:cNvPr id="4" name="Slide Number Placeholder 3"/>
          <p:cNvSpPr>
            <a:spLocks noGrp="1"/>
          </p:cNvSpPr>
          <p:nvPr>
            <p:ph type="sldNum" sz="quarter" idx="10"/>
          </p:nvPr>
        </p:nvSpPr>
        <p:spPr/>
        <p:txBody>
          <a:bodyPr/>
          <a:lstStyle/>
          <a:p>
            <a:fld id="{2F4D2F7F-B0FD-4087-9955-904F2F14CCAE}" type="slidenum">
              <a:rPr lang="en-GB" smtClean="0"/>
              <a:t>6</a:t>
            </a:fld>
            <a:endParaRPr lang="en-GB"/>
          </a:p>
        </p:txBody>
      </p:sp>
    </p:spTree>
    <p:extLst>
      <p:ext uri="{BB962C8B-B14F-4D97-AF65-F5344CB8AC3E}">
        <p14:creationId xmlns:p14="http://schemas.microsoft.com/office/powerpoint/2010/main" val="171512593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61</a:t>
            </a:fld>
            <a:endParaRPr lang="en-GB"/>
          </a:p>
        </p:txBody>
      </p:sp>
    </p:spTree>
    <p:extLst>
      <p:ext uri="{BB962C8B-B14F-4D97-AF65-F5344CB8AC3E}">
        <p14:creationId xmlns:p14="http://schemas.microsoft.com/office/powerpoint/2010/main" val="18615678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62</a:t>
            </a:fld>
            <a:endParaRPr lang="en-GB"/>
          </a:p>
        </p:txBody>
      </p:sp>
    </p:spTree>
    <p:extLst>
      <p:ext uri="{BB962C8B-B14F-4D97-AF65-F5344CB8AC3E}">
        <p14:creationId xmlns:p14="http://schemas.microsoft.com/office/powerpoint/2010/main" val="113895574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63</a:t>
            </a:fld>
            <a:endParaRPr lang="en-GB"/>
          </a:p>
        </p:txBody>
      </p:sp>
    </p:spTree>
    <p:extLst>
      <p:ext uri="{BB962C8B-B14F-4D97-AF65-F5344CB8AC3E}">
        <p14:creationId xmlns:p14="http://schemas.microsoft.com/office/powerpoint/2010/main" val="144045977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64</a:t>
            </a:fld>
            <a:endParaRPr lang="en-GB"/>
          </a:p>
        </p:txBody>
      </p:sp>
    </p:spTree>
    <p:extLst>
      <p:ext uri="{BB962C8B-B14F-4D97-AF65-F5344CB8AC3E}">
        <p14:creationId xmlns:p14="http://schemas.microsoft.com/office/powerpoint/2010/main" val="406379210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65</a:t>
            </a:fld>
            <a:endParaRPr lang="en-GB"/>
          </a:p>
        </p:txBody>
      </p:sp>
    </p:spTree>
    <p:extLst>
      <p:ext uri="{BB962C8B-B14F-4D97-AF65-F5344CB8AC3E}">
        <p14:creationId xmlns:p14="http://schemas.microsoft.com/office/powerpoint/2010/main" val="32128933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66</a:t>
            </a:fld>
            <a:endParaRPr lang="en-GB"/>
          </a:p>
        </p:txBody>
      </p:sp>
    </p:spTree>
    <p:extLst>
      <p:ext uri="{BB962C8B-B14F-4D97-AF65-F5344CB8AC3E}">
        <p14:creationId xmlns:p14="http://schemas.microsoft.com/office/powerpoint/2010/main" val="12360855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67</a:t>
            </a:fld>
            <a:endParaRPr lang="en-GB"/>
          </a:p>
        </p:txBody>
      </p:sp>
    </p:spTree>
    <p:extLst>
      <p:ext uri="{BB962C8B-B14F-4D97-AF65-F5344CB8AC3E}">
        <p14:creationId xmlns:p14="http://schemas.microsoft.com/office/powerpoint/2010/main" val="263135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smtClean="0"/>
              <a:t>Question to the audience. How many have read the guidelines? Do they know where</a:t>
            </a:r>
            <a:r>
              <a:rPr lang="sr-Latn-RS" baseline="0" dirty="0" smtClean="0"/>
              <a:t> to find the CfP dossier?</a:t>
            </a:r>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7</a:t>
            </a:fld>
            <a:endParaRPr lang="en-GB"/>
          </a:p>
        </p:txBody>
      </p:sp>
    </p:spTree>
    <p:extLst>
      <p:ext uri="{BB962C8B-B14F-4D97-AF65-F5344CB8AC3E}">
        <p14:creationId xmlns:p14="http://schemas.microsoft.com/office/powerpoint/2010/main" val="2831891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4D2F7F-B0FD-4087-9955-904F2F14CCAE}" type="slidenum">
              <a:rPr lang="en-GB" smtClean="0"/>
              <a:t>8</a:t>
            </a:fld>
            <a:endParaRPr lang="en-GB"/>
          </a:p>
        </p:txBody>
      </p:sp>
    </p:spTree>
    <p:extLst>
      <p:ext uri="{BB962C8B-B14F-4D97-AF65-F5344CB8AC3E}">
        <p14:creationId xmlns:p14="http://schemas.microsoft.com/office/powerpoint/2010/main" val="3082675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awarded the Grant contract, the </a:t>
            </a:r>
            <a:r>
              <a:rPr lang="en-US" b="1" dirty="0" smtClean="0"/>
              <a:t>applicant</a:t>
            </a:r>
            <a:r>
              <a:rPr lang="en-US" dirty="0" smtClean="0"/>
              <a:t> will become the Beneficiary identified as the Coordinator , the main interlocutor of the Contracting Authority. It represents and acts on behalf of any other co-beneficiary (if any) and coordinates the design and implementation of the Action.</a:t>
            </a:r>
            <a:endParaRPr lang="sr-Latn-RS" dirty="0" smtClean="0"/>
          </a:p>
          <a:p>
            <a:r>
              <a:rPr lang="en-US" dirty="0" smtClean="0"/>
              <a:t>If awarded the Grant contract, the co-applicant(s) (if any) will become beneficiaries in the Action (together with the Coordinator).</a:t>
            </a:r>
            <a:r>
              <a:rPr lang="sr-Latn-RS" dirty="0" smtClean="0"/>
              <a:t> </a:t>
            </a:r>
            <a:r>
              <a:rPr lang="en-US" dirty="0" smtClean="0"/>
              <a:t>Co-applicant(s) must satisfy the eligibility criteria as applicable to the applicant himself.</a:t>
            </a:r>
          </a:p>
          <a:p>
            <a:r>
              <a:rPr lang="en-US" dirty="0" smtClean="0"/>
              <a:t>If the applicants are awarded a contract, their affiliated entity(</a:t>
            </a:r>
            <a:r>
              <a:rPr lang="en-US" dirty="0" err="1" smtClean="0"/>
              <a:t>ies</a:t>
            </a:r>
            <a:r>
              <a:rPr lang="en-US" dirty="0" smtClean="0"/>
              <a:t>) will not be become Beneficiary(</a:t>
            </a:r>
            <a:r>
              <a:rPr lang="en-US" dirty="0" err="1" smtClean="0"/>
              <a:t>ies</a:t>
            </a:r>
            <a:r>
              <a:rPr lang="en-US" dirty="0" smtClean="0"/>
              <a:t>) of the Action and signatory(</a:t>
            </a:r>
            <a:r>
              <a:rPr lang="en-US" dirty="0" err="1" smtClean="0"/>
              <a:t>ies</a:t>
            </a:r>
            <a:r>
              <a:rPr lang="en-US" dirty="0" smtClean="0"/>
              <a:t>) of the Contract</a:t>
            </a:r>
            <a:endParaRPr lang="sr-Latn-RS" dirty="0" smtClean="0"/>
          </a:p>
          <a:p>
            <a:r>
              <a:rPr lang="en-US" sz="1200" b="1" dirty="0" smtClean="0"/>
              <a:t>Co-applicant(s)</a:t>
            </a:r>
            <a:r>
              <a:rPr lang="en-US" sz="1200" dirty="0" smtClean="0"/>
              <a:t> participate in designing and implementing the action, and the costs they incur are</a:t>
            </a:r>
            <a:r>
              <a:rPr lang="sr-Latn-RS" sz="1200" dirty="0" smtClean="0"/>
              <a:t> </a:t>
            </a:r>
            <a:r>
              <a:rPr lang="en-US" sz="1200" dirty="0" smtClean="0"/>
              <a:t>eligible in the same way as those incurred by the applicant.</a:t>
            </a:r>
            <a:endParaRPr lang="en-US" dirty="0" smtClean="0"/>
          </a:p>
          <a:p>
            <a:r>
              <a:rPr lang="en-US" dirty="0" smtClean="0"/>
              <a:t>Associates or affiliated entity(</a:t>
            </a:r>
            <a:r>
              <a:rPr lang="en-US" dirty="0" err="1" smtClean="0"/>
              <a:t>ies</a:t>
            </a:r>
            <a:r>
              <a:rPr lang="en-US" dirty="0" smtClean="0"/>
              <a:t>) cannot be also contractors in the project.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F4D2F7F-B0FD-4087-9955-904F2F14CCAE}" type="slidenum">
              <a:rPr lang="en-GB" smtClean="0"/>
              <a:t>9</a:t>
            </a:fld>
            <a:endParaRPr lang="en-GB"/>
          </a:p>
        </p:txBody>
      </p:sp>
    </p:spTree>
    <p:extLst>
      <p:ext uri="{BB962C8B-B14F-4D97-AF65-F5344CB8AC3E}">
        <p14:creationId xmlns:p14="http://schemas.microsoft.com/office/powerpoint/2010/main" val="1753174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5485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289663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233088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5851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16075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143511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415489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361626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104882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234088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FD370-875C-4AF3-A1FC-34960F4327B8}" type="datetimeFigureOut">
              <a:rPr lang="en-US" smtClean="0"/>
              <a:t>3/31/2014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DEA07-239F-426E-ABC5-A206AD28BC25}" type="slidenum">
              <a:rPr lang="en-US" smtClean="0"/>
              <a:t>‹#›</a:t>
            </a:fld>
            <a:endParaRPr lang="en-US" dirty="0"/>
          </a:p>
        </p:txBody>
      </p:sp>
    </p:spTree>
    <p:extLst>
      <p:ext uri="{BB962C8B-B14F-4D97-AF65-F5344CB8AC3E}">
        <p14:creationId xmlns:p14="http://schemas.microsoft.com/office/powerpoint/2010/main" val="54853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FD370-875C-4AF3-A1FC-34960F4327B8}" type="datetimeFigureOut">
              <a:rPr lang="en-US" smtClean="0"/>
              <a:t>3/31/2014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EA07-239F-426E-ABC5-A206AD28BC25}" type="slidenum">
              <a:rPr lang="en-US" smtClean="0"/>
              <a:t>‹#›</a:t>
            </a:fld>
            <a:endParaRPr lang="en-US" dirty="0"/>
          </a:p>
        </p:txBody>
      </p:sp>
    </p:spTree>
    <p:extLst>
      <p:ext uri="{BB962C8B-B14F-4D97-AF65-F5344CB8AC3E}">
        <p14:creationId xmlns:p14="http://schemas.microsoft.com/office/powerpoint/2010/main" val="250196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c.europa.eu/europeaid/visibility/index_en.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nkluzija.gov.rs/?p=21918&amp;lang=sr"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2691730"/>
          </a:xfrm>
        </p:spPr>
        <p:txBody>
          <a:bodyPr>
            <a:normAutofit/>
          </a:bodyPr>
          <a:lstStyle/>
          <a:p>
            <a:r>
              <a:rPr lang="sr-Latn-RS" sz="3200" dirty="0" smtClean="0"/>
              <a:t>Podrška socijalnoj inkluziji najugroženijih grupa, uključujući Rome, kroz razvoj raznovrsnih socijalnih usluga u zajednici </a:t>
            </a:r>
            <a:endParaRPr lang="en-US" sz="6000" dirty="0"/>
          </a:p>
        </p:txBody>
      </p:sp>
      <p:sp>
        <p:nvSpPr>
          <p:cNvPr id="3" name="Subtitle 2"/>
          <p:cNvSpPr>
            <a:spLocks noGrp="1"/>
          </p:cNvSpPr>
          <p:nvPr>
            <p:ph type="subTitle" idx="1"/>
          </p:nvPr>
        </p:nvSpPr>
        <p:spPr/>
        <p:txBody>
          <a:bodyPr>
            <a:normAutofit/>
          </a:bodyPr>
          <a:lstStyle/>
          <a:p>
            <a:r>
              <a:rPr lang="sr-Latn-RS" dirty="0" smtClean="0"/>
              <a:t>Poziv za dostavljanje predloga projekata</a:t>
            </a:r>
          </a:p>
          <a:p>
            <a:r>
              <a:rPr lang="sr-Latn-RS" dirty="0" smtClean="0"/>
              <a:t>Informativne sesije</a:t>
            </a:r>
            <a:endParaRPr lang="en-US" dirty="0"/>
          </a:p>
        </p:txBody>
      </p:sp>
    </p:spTree>
    <p:extLst>
      <p:ext uri="{BB962C8B-B14F-4D97-AF65-F5344CB8AC3E}">
        <p14:creationId xmlns:p14="http://schemas.microsoft.com/office/powerpoint/2010/main" val="738413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Max </a:t>
            </a:r>
            <a:r>
              <a:rPr lang="sr-Latn-RS" dirty="0" smtClean="0"/>
              <a:t>broj prijava i potencijalno dodeljenih ugovora</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Apli</a:t>
            </a:r>
            <a:r>
              <a:rPr lang="sr-Latn-RS" dirty="0" smtClean="0"/>
              <a:t>kant</a:t>
            </a:r>
            <a:r>
              <a:rPr lang="en-US" dirty="0" smtClean="0"/>
              <a:t>: </a:t>
            </a:r>
            <a:r>
              <a:rPr lang="sr-Latn-RS" dirty="0" smtClean="0"/>
              <a:t>Može konkurisati sa </a:t>
            </a:r>
            <a:r>
              <a:rPr lang="en-US" b="1" dirty="0" smtClean="0"/>
              <a:t>MA</a:t>
            </a:r>
            <a:r>
              <a:rPr lang="sr-Latn-RS" b="1" dirty="0" smtClean="0"/>
              <a:t>KSIMALNO  jednom</a:t>
            </a:r>
            <a:r>
              <a:rPr lang="en-US" b="1" dirty="0" smtClean="0"/>
              <a:t> </a:t>
            </a:r>
            <a:r>
              <a:rPr lang="sr-Latn-RS" dirty="0" smtClean="0"/>
              <a:t>aplikacijom (prijavom) po partiji.</a:t>
            </a:r>
            <a:endParaRPr lang="sr-Latn-RS" b="1" dirty="0" smtClean="0"/>
          </a:p>
          <a:p>
            <a:pPr lvl="1"/>
            <a:r>
              <a:rPr lang="sr-Latn-RS" sz="2600" dirty="0" smtClean="0"/>
              <a:t>Aplikant može da se u drugim aplikacijama pojavi kao ko-aplikant ili „pridruženi član“. </a:t>
            </a:r>
            <a:endParaRPr lang="en-US" dirty="0" smtClean="0"/>
          </a:p>
          <a:p>
            <a:r>
              <a:rPr lang="sr-Latn-RS" dirty="0" smtClean="0"/>
              <a:t>Ko-aplikanti</a:t>
            </a:r>
            <a:r>
              <a:rPr lang="en-US" dirty="0" smtClean="0"/>
              <a:t>:</a:t>
            </a:r>
            <a:r>
              <a:rPr lang="en-US" b="1" dirty="0" smtClean="0"/>
              <a:t> </a:t>
            </a:r>
            <a:r>
              <a:rPr lang="sr-Latn-RS" b="1" dirty="0" smtClean="0"/>
              <a:t>nema ograničenja po broju prijava</a:t>
            </a:r>
            <a:endParaRPr lang="en-US" dirty="0" smtClean="0"/>
          </a:p>
          <a:p>
            <a:pPr lvl="1"/>
            <a:r>
              <a:rPr lang="sr-Latn-RS" sz="2600" dirty="0" smtClean="0"/>
              <a:t>Ko-aplikantima može biti dodeljeno više ugovora o grantu (dakle više projekata) – ukoliko (ipak!) poseduje odgovarajuće upravljačke kapacitete</a:t>
            </a:r>
            <a:r>
              <a:rPr lang="en-US" sz="2600" dirty="0" smtClean="0"/>
              <a:t> </a:t>
            </a:r>
            <a:r>
              <a:rPr lang="en-US" sz="2600" i="1" dirty="0" smtClean="0"/>
              <a:t>(</a:t>
            </a:r>
            <a:r>
              <a:rPr lang="sr-Latn-RS" sz="2600" i="1" dirty="0" smtClean="0"/>
              <a:t>razmišljajte zdravorazumski</a:t>
            </a:r>
            <a:r>
              <a:rPr lang="en-US" sz="2600" i="1" dirty="0" smtClean="0"/>
              <a:t>!)</a:t>
            </a:r>
            <a:r>
              <a:rPr lang="en-US" sz="2600" dirty="0" smtClean="0"/>
              <a:t>. </a:t>
            </a:r>
          </a:p>
          <a:p>
            <a:pPr lvl="1"/>
            <a:r>
              <a:rPr lang="sr-Latn-RS" sz="2600" dirty="0" smtClean="0"/>
              <a:t>Ko-aplikant može da se pojavi kao aplikant (jednom po partiji!) ili „pridruženi“ član u drugoj aplikaciji. </a:t>
            </a:r>
          </a:p>
          <a:p>
            <a:r>
              <a:rPr lang="sr-Latn-RS" dirty="0" smtClean="0"/>
              <a:t>„Pridruženi“ članovi</a:t>
            </a:r>
            <a:r>
              <a:rPr lang="en-US" dirty="0" smtClean="0"/>
              <a:t>: </a:t>
            </a:r>
            <a:r>
              <a:rPr lang="sr-Latn-RS" b="1" dirty="0" smtClean="0"/>
              <a:t>nema ograničenja po broju prijava</a:t>
            </a:r>
            <a:endParaRPr lang="en-US" b="1" dirty="0"/>
          </a:p>
        </p:txBody>
      </p:sp>
    </p:spTree>
    <p:extLst>
      <p:ext uri="{BB962C8B-B14F-4D97-AF65-F5344CB8AC3E}">
        <p14:creationId xmlns:p14="http://schemas.microsoft.com/office/powerpoint/2010/main" val="4060470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Ko-finansiranje</a:t>
            </a:r>
            <a:endParaRPr lang="en-US" dirty="0"/>
          </a:p>
        </p:txBody>
      </p:sp>
      <p:sp>
        <p:nvSpPr>
          <p:cNvPr id="3" name="Content Placeholder 2"/>
          <p:cNvSpPr>
            <a:spLocks noGrp="1"/>
          </p:cNvSpPr>
          <p:nvPr>
            <p:ph idx="1"/>
          </p:nvPr>
        </p:nvSpPr>
        <p:spPr/>
        <p:txBody>
          <a:bodyPr>
            <a:normAutofit/>
          </a:bodyPr>
          <a:lstStyle/>
          <a:p>
            <a:r>
              <a:rPr lang="en-US" b="1" dirty="0"/>
              <a:t>Minimum 10% </a:t>
            </a:r>
            <a:r>
              <a:rPr lang="sr-Latn-RS" b="1" dirty="0" smtClean="0"/>
              <a:t>ko-finansiranja je obavezno</a:t>
            </a:r>
            <a:r>
              <a:rPr lang="en-US" b="1" dirty="0" smtClean="0"/>
              <a:t> </a:t>
            </a:r>
            <a:r>
              <a:rPr lang="en-US" sz="2800" dirty="0" smtClean="0"/>
              <a:t>(</a:t>
            </a:r>
            <a:r>
              <a:rPr lang="sr-Latn-RS" sz="2800" dirty="0" smtClean="0"/>
              <a:t>plate državnih i javnih službenika mogu se prikazati kao kofinansiranje)</a:t>
            </a:r>
            <a:r>
              <a:rPr lang="sr-Latn-RS" dirty="0" smtClean="0"/>
              <a:t>.</a:t>
            </a:r>
            <a:endParaRPr lang="sr-Latn-RS" dirty="0"/>
          </a:p>
          <a:p>
            <a:r>
              <a:rPr lang="sr-Latn-RS" dirty="0" smtClean="0"/>
              <a:t>Izvor ko-finansiranja– ne sme biti budžet Evropske unije ili Evropskog razvojnog fonda. </a:t>
            </a:r>
          </a:p>
        </p:txBody>
      </p:sp>
    </p:spTree>
    <p:extLst>
      <p:ext uri="{BB962C8B-B14F-4D97-AF65-F5344CB8AC3E}">
        <p14:creationId xmlns:p14="http://schemas.microsoft.com/office/powerpoint/2010/main" val="3839516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Projektna lokacija</a:t>
            </a:r>
            <a:endParaRPr lang="en-US" dirty="0"/>
          </a:p>
        </p:txBody>
      </p:sp>
      <p:sp>
        <p:nvSpPr>
          <p:cNvPr id="3" name="Content Placeholder 2"/>
          <p:cNvSpPr>
            <a:spLocks noGrp="1"/>
          </p:cNvSpPr>
          <p:nvPr>
            <p:ph idx="1"/>
          </p:nvPr>
        </p:nvSpPr>
        <p:spPr>
          <a:xfrm>
            <a:off x="457200" y="2060848"/>
            <a:ext cx="8229600" cy="4065315"/>
          </a:xfrm>
        </p:spPr>
        <p:txBody>
          <a:bodyPr/>
          <a:lstStyle/>
          <a:p>
            <a:r>
              <a:rPr lang="sr-Latn-RS" dirty="0" smtClean="0"/>
              <a:t>Projekti za koje se prijavljujete moraju se sprovoditi </a:t>
            </a:r>
            <a:r>
              <a:rPr lang="sr-Latn-RS" b="1" dirty="0" smtClean="0"/>
              <a:t>na teritoriji Republike Srbije.</a:t>
            </a:r>
            <a:r>
              <a:rPr lang="en-US" dirty="0" smtClean="0"/>
              <a:t/>
            </a:r>
            <a:br>
              <a:rPr lang="en-US" dirty="0" smtClean="0"/>
            </a:br>
            <a:r>
              <a:rPr lang="en-US" sz="2800" dirty="0" smtClean="0"/>
              <a:t>(</a:t>
            </a:r>
            <a:r>
              <a:rPr lang="sr-Latn-RS" sz="2800" dirty="0" smtClean="0"/>
              <a:t>što ne znači da pojedinačne, izolovane aktivnosti, npr. studijske posete, nisu dozvoljene)</a:t>
            </a:r>
            <a:endParaRPr lang="en-US" sz="2800" dirty="0"/>
          </a:p>
        </p:txBody>
      </p:sp>
    </p:spTree>
    <p:extLst>
      <p:ext uri="{BB962C8B-B14F-4D97-AF65-F5344CB8AC3E}">
        <p14:creationId xmlns:p14="http://schemas.microsoft.com/office/powerpoint/2010/main" val="4143801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Aktivnosti koje nisu dozvoljene</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Pojedinačna sponzorstva</a:t>
            </a:r>
            <a:r>
              <a:rPr lang="en-US" dirty="0" smtClean="0"/>
              <a:t> (</a:t>
            </a:r>
            <a:r>
              <a:rPr lang="sr-Latn-RS" dirty="0" smtClean="0"/>
              <a:t>npr. za učešće na radionicama, seminarima, konferencijama ili kongresima</a:t>
            </a:r>
            <a:r>
              <a:rPr lang="en-US" dirty="0" smtClean="0"/>
              <a:t>);</a:t>
            </a:r>
          </a:p>
          <a:p>
            <a:r>
              <a:rPr lang="sr-Latn-RS" dirty="0" smtClean="0"/>
              <a:t>Pojedinačne školarine za pohađanje studija ili programa obuke</a:t>
            </a:r>
            <a:r>
              <a:rPr lang="en-US" dirty="0" smtClean="0"/>
              <a:t>;</a:t>
            </a:r>
          </a:p>
          <a:p>
            <a:r>
              <a:rPr lang="sr-Latn-RS" dirty="0" smtClean="0"/>
              <a:t>Podrška političkim partijama, ili aktivnosti istih</a:t>
            </a:r>
            <a:r>
              <a:rPr lang="en-US" dirty="0" smtClean="0"/>
              <a:t>;</a:t>
            </a:r>
          </a:p>
          <a:p>
            <a:r>
              <a:rPr lang="sr-Latn-RS" dirty="0" smtClean="0"/>
              <a:t>Donacije humanitarnog karaktera</a:t>
            </a:r>
            <a:r>
              <a:rPr lang="en-US" dirty="0" smtClean="0"/>
              <a:t>;</a:t>
            </a:r>
          </a:p>
          <a:p>
            <a:r>
              <a:rPr lang="sr-Latn-RS" dirty="0" smtClean="0"/>
              <a:t>Aktivnosti na bilo koji način povezane sa proizvodnjom i distribucijom duvana, alkohola, oružja i naoružanja</a:t>
            </a:r>
            <a:endParaRPr lang="en-US" dirty="0"/>
          </a:p>
        </p:txBody>
      </p:sp>
    </p:spTree>
    <p:extLst>
      <p:ext uri="{BB962C8B-B14F-4D97-AF65-F5344CB8AC3E}">
        <p14:creationId xmlns:p14="http://schemas.microsoft.com/office/powerpoint/2010/main" val="3021262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„Sveprožimajuće“ teme (o kojima u projektima morate da povedete računa) – tzv. Cross cutting issues</a:t>
            </a:r>
            <a:endParaRPr lang="en-US" sz="2800" dirty="0"/>
          </a:p>
        </p:txBody>
      </p:sp>
      <p:sp>
        <p:nvSpPr>
          <p:cNvPr id="3" name="Content Placeholder 2"/>
          <p:cNvSpPr>
            <a:spLocks noGrp="1"/>
          </p:cNvSpPr>
          <p:nvPr>
            <p:ph idx="1"/>
          </p:nvPr>
        </p:nvSpPr>
        <p:spPr/>
        <p:txBody>
          <a:bodyPr>
            <a:noAutofit/>
          </a:bodyPr>
          <a:lstStyle/>
          <a:p>
            <a:r>
              <a:rPr lang="sr-Latn-RS" sz="3600" dirty="0" smtClean="0"/>
              <a:t>Jednake mogućnosti i ne-diskriminatorni pristup </a:t>
            </a:r>
          </a:p>
          <a:p>
            <a:r>
              <a:rPr lang="sr-Latn-RS" sz="3600" dirty="0" smtClean="0"/>
              <a:t>Zaštita životne sredine</a:t>
            </a:r>
          </a:p>
          <a:p>
            <a:r>
              <a:rPr lang="sr-Latn-RS" sz="3600" dirty="0" smtClean="0"/>
              <a:t>Uključenje bitnih aktera i civilnog društva u projektne aktivnosti</a:t>
            </a:r>
            <a:endParaRPr lang="en-US" sz="2800" dirty="0"/>
          </a:p>
        </p:txBody>
      </p:sp>
    </p:spTree>
    <p:extLst>
      <p:ext uri="{BB962C8B-B14F-4D97-AF65-F5344CB8AC3E}">
        <p14:creationId xmlns:p14="http://schemas.microsoft.com/office/powerpoint/2010/main" val="2238726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200" dirty="0" smtClean="0"/>
              <a:t>Indikativna lista „bočnih“ aktivnosti – </a:t>
            </a:r>
            <a:br>
              <a:rPr lang="sr-Latn-RS" sz="3200" dirty="0" smtClean="0"/>
            </a:br>
            <a:r>
              <a:rPr lang="sr-Latn-RS" sz="2400" dirty="0" smtClean="0"/>
              <a:t>koje nisu obavezne, ali se možda odlučite da ih uključite u projekat</a:t>
            </a:r>
            <a:endParaRPr lang="en-US" sz="2400" dirty="0"/>
          </a:p>
        </p:txBody>
      </p:sp>
      <p:sp>
        <p:nvSpPr>
          <p:cNvPr id="3" name="Content Placeholder 2"/>
          <p:cNvSpPr>
            <a:spLocks noGrp="1"/>
          </p:cNvSpPr>
          <p:nvPr>
            <p:ph idx="1"/>
          </p:nvPr>
        </p:nvSpPr>
        <p:spPr/>
        <p:txBody>
          <a:bodyPr>
            <a:noAutofit/>
          </a:bodyPr>
          <a:lstStyle/>
          <a:p>
            <a:r>
              <a:rPr lang="sr-Latn-RS" sz="2400" dirty="0" smtClean="0"/>
              <a:t>Kreativna upotreba </a:t>
            </a:r>
            <a:r>
              <a:rPr lang="sr-Latn-RS" sz="2400" b="1" dirty="0" smtClean="0"/>
              <a:t>medijskih kanala</a:t>
            </a:r>
            <a:r>
              <a:rPr lang="sr-Latn-RS" sz="2400" dirty="0" smtClean="0"/>
              <a:t> ( i socijalnih);</a:t>
            </a:r>
          </a:p>
          <a:p>
            <a:r>
              <a:rPr lang="sr-Latn-RS" sz="2400" dirty="0" smtClean="0"/>
              <a:t>Analiza potreba, </a:t>
            </a:r>
            <a:r>
              <a:rPr lang="sr-Latn-RS" sz="2400" b="1" dirty="0" smtClean="0"/>
              <a:t>istraživanja, studije</a:t>
            </a:r>
            <a:r>
              <a:rPr lang="en-US" sz="2400" dirty="0" smtClean="0"/>
              <a:t>; </a:t>
            </a:r>
          </a:p>
          <a:p>
            <a:r>
              <a:rPr lang="sr-Latn-RS" sz="2400" dirty="0" smtClean="0"/>
              <a:t>Razmena </a:t>
            </a:r>
            <a:r>
              <a:rPr lang="sr-Latn-RS" sz="2400" b="1" dirty="0" smtClean="0"/>
              <a:t>znanja i primena najboljih praksi </a:t>
            </a:r>
            <a:r>
              <a:rPr lang="sr-Latn-RS" sz="2400" dirty="0" smtClean="0"/>
              <a:t>(identifikovanih)</a:t>
            </a:r>
            <a:r>
              <a:rPr lang="en-US" sz="2400" dirty="0" smtClean="0"/>
              <a:t>; </a:t>
            </a:r>
          </a:p>
          <a:p>
            <a:r>
              <a:rPr lang="sr-Latn-RS" sz="2400" dirty="0" smtClean="0"/>
              <a:t>Organizacija </a:t>
            </a:r>
            <a:r>
              <a:rPr lang="sr-Latn-RS" sz="2400" b="1" dirty="0" smtClean="0"/>
              <a:t>javnih dešavanja, nastupa, takmičenja</a:t>
            </a:r>
            <a:r>
              <a:rPr lang="sr-Latn-RS" sz="2400" dirty="0" smtClean="0"/>
              <a:t>, drugi vidovi rada u zajednici</a:t>
            </a:r>
            <a:r>
              <a:rPr lang="en-US" sz="2400" dirty="0" smtClean="0"/>
              <a:t>; </a:t>
            </a:r>
          </a:p>
          <a:p>
            <a:r>
              <a:rPr lang="sr-Latn-RS" sz="2400" dirty="0" smtClean="0"/>
              <a:t>Promocija </a:t>
            </a:r>
            <a:r>
              <a:rPr lang="sr-Latn-RS" sz="2400" b="1" dirty="0" smtClean="0"/>
              <a:t>učešća građana u sprovođenju politika</a:t>
            </a:r>
            <a:r>
              <a:rPr lang="sr-Latn-RS" sz="2400" dirty="0" smtClean="0"/>
              <a:t>, i </a:t>
            </a:r>
            <a:r>
              <a:rPr lang="sr-Latn-RS" sz="2400" b="1" dirty="0" smtClean="0"/>
              <a:t>javni nadzor nad pružanjem usluga</a:t>
            </a:r>
            <a:r>
              <a:rPr lang="en-US" sz="2400" dirty="0" smtClean="0"/>
              <a:t>; </a:t>
            </a:r>
          </a:p>
          <a:p>
            <a:r>
              <a:rPr lang="sr-Latn-RS" sz="2400" b="1" dirty="0" smtClean="0"/>
              <a:t>Poslovno i preduzetničko umrežavanje </a:t>
            </a:r>
            <a:r>
              <a:rPr lang="sr-Latn-RS" sz="2400" dirty="0" smtClean="0"/>
              <a:t>(radi promocije i tumačenja sfere korporativne društvene odgovornosti</a:t>
            </a:r>
            <a:r>
              <a:rPr lang="en-US" sz="2400" dirty="0" smtClean="0"/>
              <a:t>); </a:t>
            </a:r>
          </a:p>
          <a:p>
            <a:r>
              <a:rPr lang="sr-Latn-RS" sz="2400" b="1" dirty="0" smtClean="0"/>
              <a:t>Specijalizovani programi obuke</a:t>
            </a:r>
            <a:r>
              <a:rPr lang="sr-Latn-RS" sz="2400" dirty="0" smtClean="0"/>
              <a:t>, ili programi prekvalifikacije, za pružaoce usluga ili za relevantne lokalne javne službe </a:t>
            </a:r>
            <a:r>
              <a:rPr lang="en-US" sz="2400" dirty="0" smtClean="0"/>
              <a:t>(</a:t>
            </a:r>
            <a:r>
              <a:rPr lang="sr-Latn-RS" sz="2400" dirty="0" smtClean="0"/>
              <a:t>npr. inspektori socijalne zaštite na lokalnom nivou</a:t>
            </a:r>
            <a:r>
              <a:rPr lang="en-US" sz="2400" dirty="0" smtClean="0"/>
              <a:t>).</a:t>
            </a:r>
            <a:endParaRPr lang="en-US" sz="2400" dirty="0"/>
          </a:p>
        </p:txBody>
      </p:sp>
    </p:spTree>
    <p:extLst>
      <p:ext uri="{BB962C8B-B14F-4D97-AF65-F5344CB8AC3E}">
        <p14:creationId xmlns:p14="http://schemas.microsoft.com/office/powerpoint/2010/main" val="315850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Ipak...</a:t>
            </a:r>
            <a:endParaRPr lang="en-US" dirty="0"/>
          </a:p>
        </p:txBody>
      </p:sp>
      <p:sp>
        <p:nvSpPr>
          <p:cNvPr id="3" name="Content Placeholder 2"/>
          <p:cNvSpPr>
            <a:spLocks noGrp="1"/>
          </p:cNvSpPr>
          <p:nvPr>
            <p:ph idx="1"/>
          </p:nvPr>
        </p:nvSpPr>
        <p:spPr/>
        <p:txBody>
          <a:bodyPr/>
          <a:lstStyle/>
          <a:p>
            <a:r>
              <a:rPr lang="sr-Latn-RS" dirty="0" smtClean="0"/>
              <a:t>Glavni cilj ovog konkursa je razvoj usluga za konkretne korisnike!</a:t>
            </a:r>
            <a:endParaRPr lang="en-US" dirty="0"/>
          </a:p>
        </p:txBody>
      </p:sp>
    </p:spTree>
    <p:extLst>
      <p:ext uri="{BB962C8B-B14F-4D97-AF65-F5344CB8AC3E}">
        <p14:creationId xmlns:p14="http://schemas.microsoft.com/office/powerpoint/2010/main" val="336773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Visibility (Vidljivost, Promocija)</a:t>
            </a:r>
            <a:endParaRPr lang="en-US" dirty="0"/>
          </a:p>
        </p:txBody>
      </p:sp>
      <p:sp>
        <p:nvSpPr>
          <p:cNvPr id="3" name="Content Placeholder 2"/>
          <p:cNvSpPr>
            <a:spLocks noGrp="1"/>
          </p:cNvSpPr>
          <p:nvPr>
            <p:ph idx="1"/>
          </p:nvPr>
        </p:nvSpPr>
        <p:spPr/>
        <p:txBody>
          <a:bodyPr>
            <a:normAutofit lnSpcReduction="10000"/>
          </a:bodyPr>
          <a:lstStyle/>
          <a:p>
            <a:r>
              <a:rPr lang="sr-Latn-RS" dirty="0" smtClean="0"/>
              <a:t>Planirajte promo aktivnosti, kako bi se povećala informisanost javnosti o podršci koju EU daje u oblasti pružanju socijalnih usluga za ugrožene grupe</a:t>
            </a:r>
            <a:r>
              <a:rPr lang="en-US" dirty="0" smtClean="0"/>
              <a:t>.</a:t>
            </a:r>
          </a:p>
          <a:p>
            <a:endParaRPr lang="en-US" dirty="0" smtClean="0"/>
          </a:p>
          <a:p>
            <a:r>
              <a:rPr lang="en-US" dirty="0" smtClean="0"/>
              <a:t>EU Visibility Guidelines for external actions:</a:t>
            </a:r>
            <a:r>
              <a:rPr lang="sr-Latn-RS" dirty="0" smtClean="0"/>
              <a:t> </a:t>
            </a:r>
            <a:r>
              <a:rPr lang="en-US" dirty="0" smtClean="0">
                <a:hlinkClick r:id="rId3"/>
              </a:rPr>
              <a:t>http://ec.europa.eu/europeaid/visibility/index_en.htm</a:t>
            </a:r>
            <a:r>
              <a:rPr lang="sr-Latn-RS" dirty="0" smtClean="0"/>
              <a:t>. (EU vodič za promotivne aktivnosti spoljnjih programa)</a:t>
            </a:r>
          </a:p>
        </p:txBody>
      </p:sp>
    </p:spTree>
    <p:extLst>
      <p:ext uri="{BB962C8B-B14F-4D97-AF65-F5344CB8AC3E}">
        <p14:creationId xmlns:p14="http://schemas.microsoft.com/office/powerpoint/2010/main" val="721906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Prihvatljivi i neprihvatljivi troškovi</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Simplified cost option (Pojednostavljena opcija troškova) je dozvoljena</a:t>
            </a:r>
            <a:r>
              <a:rPr lang="en-GB" dirty="0" smtClean="0"/>
              <a:t>:</a:t>
            </a:r>
          </a:p>
          <a:p>
            <a:pPr lvl="1"/>
            <a:r>
              <a:rPr lang="sr-Latn-RS" dirty="0" smtClean="0"/>
              <a:t>Limitirano na </a:t>
            </a:r>
            <a:r>
              <a:rPr lang="en-US" dirty="0" smtClean="0"/>
              <a:t>: </a:t>
            </a:r>
            <a:r>
              <a:rPr lang="sr-Latn-RS" dirty="0" smtClean="0"/>
              <a:t>Plate</a:t>
            </a:r>
            <a:r>
              <a:rPr lang="en-US" dirty="0" smtClean="0"/>
              <a:t> (1.1 and 1.2) </a:t>
            </a:r>
            <a:r>
              <a:rPr lang="sr-Latn-RS" dirty="0" smtClean="0"/>
              <a:t>i Prevoz</a:t>
            </a:r>
            <a:r>
              <a:rPr lang="en-US" dirty="0" smtClean="0"/>
              <a:t> (2)</a:t>
            </a:r>
            <a:endParaRPr lang="sr-Latn-RS" dirty="0" smtClean="0"/>
          </a:p>
          <a:p>
            <a:pPr lvl="1"/>
            <a:r>
              <a:rPr lang="en-GB" dirty="0" smtClean="0"/>
              <a:t>Max </a:t>
            </a:r>
            <a:r>
              <a:rPr lang="en-US" dirty="0" smtClean="0"/>
              <a:t>EUR 60 000</a:t>
            </a:r>
            <a:r>
              <a:rPr lang="sr-Latn-RS" dirty="0" smtClean="0"/>
              <a:t> (</a:t>
            </a:r>
            <a:r>
              <a:rPr lang="en-GB" dirty="0" smtClean="0"/>
              <a:t>p</a:t>
            </a:r>
            <a:r>
              <a:rPr lang="sr-Latn-RS" dirty="0" smtClean="0"/>
              <a:t>o ko</a:t>
            </a:r>
            <a:r>
              <a:rPr lang="en-GB" dirty="0" smtClean="0"/>
              <a:t>-</a:t>
            </a:r>
            <a:r>
              <a:rPr lang="en-GB" dirty="0" err="1" smtClean="0"/>
              <a:t>ap</a:t>
            </a:r>
            <a:r>
              <a:rPr lang="sr-Latn-RS" dirty="0" smtClean="0"/>
              <a:t>likantu)</a:t>
            </a:r>
            <a:endParaRPr lang="en-GB" dirty="0" smtClean="0"/>
          </a:p>
          <a:p>
            <a:pPr lvl="1"/>
            <a:r>
              <a:rPr lang="sr-Latn-RS" dirty="0" smtClean="0"/>
              <a:t>Iznos se ne može menjati kroz proceduru „minor changes“ (manje izmene budžeta)</a:t>
            </a:r>
            <a:r>
              <a:rPr lang="en-GB" dirty="0" smtClean="0"/>
              <a:t>!</a:t>
            </a:r>
            <a:r>
              <a:rPr lang="sr-Latn-RS" dirty="0" smtClean="0"/>
              <a:t> </a:t>
            </a:r>
            <a:endParaRPr lang="en-GB" dirty="0" smtClean="0"/>
          </a:p>
          <a:p>
            <a:r>
              <a:rPr lang="sr-Latn-RS" dirty="0" smtClean="0"/>
              <a:t>Neprihvatljivi troškovi su izlistani na str. 22, 23 Smernica. </a:t>
            </a:r>
          </a:p>
          <a:p>
            <a:r>
              <a:rPr lang="sr-Latn-RS" dirty="0" smtClean="0"/>
              <a:t>Troškovi evaluacije – neprihvatljivi</a:t>
            </a:r>
            <a:endParaRPr lang="en-US" dirty="0" smtClean="0"/>
          </a:p>
          <a:p>
            <a:r>
              <a:rPr lang="sr-Latn-RS" dirty="0" smtClean="0"/>
              <a:t>Troškovi revizije – ne uključivati u budžet (Ugovarač će samostalno sprovoditi reviziju)</a:t>
            </a:r>
            <a:endParaRPr lang="en-US" i="1" dirty="0"/>
          </a:p>
        </p:txBody>
      </p:sp>
    </p:spTree>
    <p:extLst>
      <p:ext uri="{BB962C8B-B14F-4D97-AF65-F5344CB8AC3E}">
        <p14:creationId xmlns:p14="http://schemas.microsoft.com/office/powerpoint/2010/main" val="877497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Prijavljivanje na konkurs, PADOR</a:t>
            </a:r>
            <a:endParaRPr lang="en-US" dirty="0"/>
          </a:p>
        </p:txBody>
      </p:sp>
      <p:sp>
        <p:nvSpPr>
          <p:cNvPr id="3" name="Content Placeholder 2"/>
          <p:cNvSpPr>
            <a:spLocks noGrp="1"/>
          </p:cNvSpPr>
          <p:nvPr>
            <p:ph idx="1"/>
          </p:nvPr>
        </p:nvSpPr>
        <p:spPr/>
        <p:txBody>
          <a:bodyPr>
            <a:normAutofit/>
          </a:bodyPr>
          <a:lstStyle/>
          <a:p>
            <a:r>
              <a:rPr lang="sr-Latn-RS" b="1" dirty="0" smtClean="0"/>
              <a:t>Faza 1</a:t>
            </a:r>
            <a:r>
              <a:rPr lang="en-US" dirty="0" smtClean="0"/>
              <a:t>, </a:t>
            </a:r>
            <a:r>
              <a:rPr lang="sr-Latn-RS" dirty="0" smtClean="0"/>
              <a:t>koncept nota</a:t>
            </a:r>
            <a:r>
              <a:rPr lang="en-US" dirty="0" smtClean="0"/>
              <a:t>: </a:t>
            </a:r>
          </a:p>
          <a:p>
            <a:pPr lvl="1"/>
            <a:r>
              <a:rPr lang="sr-Latn-RS" b="1" dirty="0" smtClean="0"/>
              <a:t>Svi aplikanti </a:t>
            </a:r>
            <a:r>
              <a:rPr lang="sr-Latn-RS" dirty="0" smtClean="0"/>
              <a:t>moraju se registrovati u PADOR-u</a:t>
            </a:r>
            <a:endParaRPr lang="en-US" dirty="0" smtClean="0"/>
          </a:p>
          <a:p>
            <a:pPr lvl="1"/>
            <a:r>
              <a:rPr lang="sr-Latn-RS" b="1" dirty="0" smtClean="0"/>
              <a:t>Ko-aplikantima i „pridruženim“ članovima se sugeriše da se takođe registruju </a:t>
            </a:r>
            <a:r>
              <a:rPr lang="sr-Latn-RS" dirty="0" smtClean="0"/>
              <a:t>(premda u ovoj fazi to nije obavezno)</a:t>
            </a:r>
            <a:r>
              <a:rPr lang="en-US" dirty="0" smtClean="0"/>
              <a:t>.</a:t>
            </a:r>
          </a:p>
          <a:p>
            <a:r>
              <a:rPr lang="sr-Latn-RS" b="1" dirty="0" smtClean="0"/>
              <a:t>Faza 2</a:t>
            </a:r>
            <a:r>
              <a:rPr lang="en-US" b="1" dirty="0" smtClean="0"/>
              <a:t>,</a:t>
            </a:r>
            <a:r>
              <a:rPr lang="en-US" dirty="0" smtClean="0"/>
              <a:t> </a:t>
            </a:r>
            <a:r>
              <a:rPr lang="sr-Latn-RS" dirty="0" smtClean="0"/>
              <a:t>Celovita prijava (</a:t>
            </a:r>
            <a:r>
              <a:rPr lang="en-US" dirty="0" smtClean="0"/>
              <a:t>full </a:t>
            </a:r>
            <a:r>
              <a:rPr lang="sr-Latn-RS" dirty="0" smtClean="0"/>
              <a:t>application form)</a:t>
            </a:r>
            <a:r>
              <a:rPr lang="en-US" dirty="0" smtClean="0"/>
              <a:t>: </a:t>
            </a:r>
          </a:p>
          <a:p>
            <a:pPr lvl="1"/>
            <a:r>
              <a:rPr lang="sr-Latn-RS" dirty="0" smtClean="0"/>
              <a:t>Svi pre-selektovani aplikanti, ko-aplikanti i „pridruženi“ članovi </a:t>
            </a:r>
            <a:r>
              <a:rPr lang="sr-Latn-RS" b="1" dirty="0" smtClean="0"/>
              <a:t>moraju</a:t>
            </a:r>
            <a:r>
              <a:rPr lang="sr-Latn-RS" dirty="0" smtClean="0"/>
              <a:t> biti registrovani u PADOR-u</a:t>
            </a:r>
            <a:endParaRPr lang="en-US" dirty="0"/>
          </a:p>
        </p:txBody>
      </p:sp>
    </p:spTree>
    <p:extLst>
      <p:ext uri="{BB962C8B-B14F-4D97-AF65-F5344CB8AC3E}">
        <p14:creationId xmlns:p14="http://schemas.microsoft.com/office/powerpoint/2010/main" val="153907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Informacija o prezentaciji</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Ova </a:t>
            </a:r>
            <a:r>
              <a:rPr lang="sr-Latn-RS" b="1" dirty="0" smtClean="0"/>
              <a:t>prezentacija ima za svrhu </a:t>
            </a:r>
            <a:r>
              <a:rPr lang="sr-Latn-RS" dirty="0" smtClean="0"/>
              <a:t>da predstavi najbitnije informacije iz Smernica za aplikante (podnosioce prijava), za konkurs </a:t>
            </a:r>
            <a:r>
              <a:rPr lang="en-US" dirty="0" err="1" smtClean="0"/>
              <a:t>EuropeAid</a:t>
            </a:r>
            <a:r>
              <a:rPr lang="en-US" dirty="0" smtClean="0"/>
              <a:t>/135483/DD/ACT/RS.</a:t>
            </a:r>
          </a:p>
          <a:p>
            <a:r>
              <a:rPr lang="sr-Latn-RS" dirty="0" smtClean="0"/>
              <a:t>U slučaju bilo kakve </a:t>
            </a:r>
            <a:r>
              <a:rPr lang="sr-Latn-RS" b="1" dirty="0" smtClean="0"/>
              <a:t>razlike između engleske i srpske verzije </a:t>
            </a:r>
            <a:r>
              <a:rPr lang="sr-Latn-RS" dirty="0" smtClean="0"/>
              <a:t>ove prezentacije, engleska se ima smatrati važećom. </a:t>
            </a:r>
            <a:endParaRPr lang="en-US" dirty="0" smtClean="0"/>
          </a:p>
          <a:p>
            <a:r>
              <a:rPr lang="sr-Latn-RS" dirty="0" smtClean="0"/>
              <a:t>Prezentacija je urađena </a:t>
            </a:r>
            <a:r>
              <a:rPr lang="sr-Latn-RS" b="1" dirty="0" smtClean="0"/>
              <a:t>isključivo u informative svrhe </a:t>
            </a:r>
            <a:r>
              <a:rPr lang="sr-Latn-RS" dirty="0" smtClean="0"/>
              <a:t>i ne može se smatrati sastavnim delom konkursne dokumentacije. </a:t>
            </a:r>
            <a:endParaRPr lang="en-GB" dirty="0" smtClean="0"/>
          </a:p>
          <a:p>
            <a:r>
              <a:rPr lang="sr-Latn-RS" dirty="0" smtClean="0"/>
              <a:t>Svim zainteresovanim aplikantima (podnosiocima prijava) sugerišemo da </a:t>
            </a:r>
            <a:r>
              <a:rPr lang="sr-Latn-RS" b="1" dirty="0" smtClean="0"/>
              <a:t>pažljivo i detaljno prouče celokupnu konkursnu dokumentaciju,</a:t>
            </a:r>
            <a:r>
              <a:rPr lang="sr-Latn-RS" dirty="0" smtClean="0"/>
              <a:t> i da se u svojim postupcima prilikom prijavljivanja nikako ne rukovode isključivo informacijama koje dobiju na informativnim sesijama. </a:t>
            </a:r>
            <a:endParaRPr lang="en-US" dirty="0"/>
          </a:p>
          <a:p>
            <a:endParaRPr lang="en-GB" dirty="0" smtClean="0"/>
          </a:p>
          <a:p>
            <a:endParaRPr lang="en-US" dirty="0"/>
          </a:p>
        </p:txBody>
      </p:sp>
    </p:spTree>
    <p:extLst>
      <p:ext uri="{BB962C8B-B14F-4D97-AF65-F5344CB8AC3E}">
        <p14:creationId xmlns:p14="http://schemas.microsoft.com/office/powerpoint/2010/main" val="2527756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Prijavljivanje na konkurs, Koncept nota (Concept Note)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u="sng" dirty="0" smtClean="0"/>
              <a:t>R</a:t>
            </a:r>
            <a:r>
              <a:rPr lang="sr-Latn-RS" u="sng" dirty="0" smtClean="0"/>
              <a:t>estricted Call for Proposals (Poziv za podnošenje prijava kroz restriktivni postupak – dve faze)</a:t>
            </a:r>
            <a:r>
              <a:rPr lang="en-GB" b="1" dirty="0" smtClean="0"/>
              <a:t>:</a:t>
            </a:r>
            <a:r>
              <a:rPr lang="sr-Latn-RS" dirty="0" smtClean="0"/>
              <a:t> </a:t>
            </a:r>
            <a:endParaRPr lang="en-GB" dirty="0" smtClean="0"/>
          </a:p>
          <a:p>
            <a:pPr marL="514350" indent="-514350">
              <a:buFont typeface="+mj-lt"/>
              <a:buAutoNum type="arabicPeriod"/>
            </a:pPr>
            <a:r>
              <a:rPr lang="sr-Latn-RS" dirty="0" smtClean="0"/>
              <a:t>Kada podnosite prijavu, šaljete samo </a:t>
            </a:r>
            <a:r>
              <a:rPr lang="sr-Latn-RS" b="1" dirty="0" smtClean="0"/>
              <a:t>Koncept notu</a:t>
            </a:r>
            <a:r>
              <a:rPr lang="en-US" dirty="0" smtClean="0"/>
              <a:t>.</a:t>
            </a:r>
            <a:endParaRPr lang="sr-Latn-RS" dirty="0" smtClean="0"/>
          </a:p>
          <a:p>
            <a:pPr marL="514350" indent="-514350">
              <a:buFont typeface="+mj-lt"/>
              <a:buAutoNum type="arabicPeriod"/>
            </a:pPr>
            <a:r>
              <a:rPr lang="sr-Latn-RS" dirty="0" smtClean="0"/>
              <a:t>Ako uđete u uži izbor za finansiranje, bićete pozvani da podneset</a:t>
            </a:r>
            <a:r>
              <a:rPr lang="en-US" dirty="0" smtClean="0"/>
              <a:t>e</a:t>
            </a:r>
            <a:r>
              <a:rPr lang="sr-Latn-RS" dirty="0" smtClean="0"/>
              <a:t> punu aplikaciju (</a:t>
            </a:r>
            <a:r>
              <a:rPr lang="sr-Latn-RS" b="1" dirty="0" smtClean="0"/>
              <a:t>Full Application Form)</a:t>
            </a:r>
            <a:r>
              <a:rPr lang="en-GB" dirty="0" smtClean="0"/>
              <a:t>:</a:t>
            </a:r>
            <a:r>
              <a:rPr lang="sr-Latn-RS" dirty="0" smtClean="0"/>
              <a:t> </a:t>
            </a:r>
          </a:p>
          <a:p>
            <a:pPr lvl="1"/>
            <a:r>
              <a:rPr lang="sr-Latn-RS" dirty="0" smtClean="0"/>
              <a:t>Ključni elementi koncept note ne mogu se menjati – tj</a:t>
            </a:r>
            <a:r>
              <a:rPr lang="en-US" dirty="0" smtClean="0"/>
              <a:t>.</a:t>
            </a:r>
            <a:r>
              <a:rPr lang="sr-Latn-RS" dirty="0" smtClean="0"/>
              <a:t> ostaju isti u drugoj fazi prijavljivanja</a:t>
            </a:r>
            <a:r>
              <a:rPr lang="en-US" dirty="0" smtClean="0"/>
              <a:t>. </a:t>
            </a:r>
            <a:endParaRPr lang="sr-Latn-RS" dirty="0" smtClean="0"/>
          </a:p>
          <a:p>
            <a:pPr lvl="1"/>
            <a:r>
              <a:rPr lang="sr-Latn-RS" dirty="0" smtClean="0"/>
              <a:t>Iznos koji tražite od EU </a:t>
            </a:r>
            <a:r>
              <a:rPr lang="sr-Latn-RS" b="1" dirty="0" smtClean="0"/>
              <a:t>(</a:t>
            </a:r>
            <a:r>
              <a:rPr lang="en-US" b="1" dirty="0" smtClean="0"/>
              <a:t>EU contribution</a:t>
            </a:r>
            <a:r>
              <a:rPr lang="sr-Latn-RS" b="1" dirty="0" smtClean="0"/>
              <a:t>) </a:t>
            </a:r>
            <a:r>
              <a:rPr lang="en-US" b="1" dirty="0" smtClean="0"/>
              <a:t> </a:t>
            </a:r>
            <a:r>
              <a:rPr lang="sr-Latn-RS" b="1" dirty="0" smtClean="0"/>
              <a:t>može varirati +</a:t>
            </a:r>
            <a:r>
              <a:rPr lang="en-US" b="1" dirty="0" smtClean="0"/>
              <a:t>/</a:t>
            </a:r>
            <a:r>
              <a:rPr lang="sr-Latn-RS" b="1" dirty="0" smtClean="0"/>
              <a:t>- </a:t>
            </a:r>
            <a:r>
              <a:rPr lang="en-US" b="1" dirty="0" smtClean="0"/>
              <a:t>20%</a:t>
            </a:r>
            <a:r>
              <a:rPr lang="sr-Latn-RS" b="1" dirty="0" smtClean="0"/>
              <a:t> u drugoj fazi. </a:t>
            </a:r>
            <a:endParaRPr lang="en-US" b="1" dirty="0"/>
          </a:p>
        </p:txBody>
      </p:sp>
    </p:spTree>
    <p:extLst>
      <p:ext uri="{BB962C8B-B14F-4D97-AF65-F5344CB8AC3E}">
        <p14:creationId xmlns:p14="http://schemas.microsoft.com/office/powerpoint/2010/main" val="3633119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Šta zapravo poslati?</a:t>
            </a:r>
            <a:endParaRPr lang="en-US" dirty="0"/>
          </a:p>
        </p:txBody>
      </p:sp>
      <p:sp>
        <p:nvSpPr>
          <p:cNvPr id="3" name="Content Placeholder 2"/>
          <p:cNvSpPr>
            <a:spLocks noGrp="1"/>
          </p:cNvSpPr>
          <p:nvPr>
            <p:ph idx="1"/>
          </p:nvPr>
        </p:nvSpPr>
        <p:spPr>
          <a:xfrm>
            <a:off x="457200" y="1484784"/>
            <a:ext cx="8229600" cy="4752528"/>
          </a:xfrm>
        </p:spPr>
        <p:txBody>
          <a:bodyPr>
            <a:normAutofit fontScale="77500" lnSpcReduction="20000"/>
          </a:bodyPr>
          <a:lstStyle/>
          <a:p>
            <a:pPr marL="514350" indent="-514350">
              <a:buFont typeface="+mj-lt"/>
              <a:buAutoNum type="arabicPeriod"/>
            </a:pPr>
            <a:r>
              <a:rPr lang="en-US" dirty="0" smtClean="0"/>
              <a:t>Concept Note</a:t>
            </a:r>
            <a:r>
              <a:rPr lang="sr-Latn-RS" dirty="0" smtClean="0"/>
              <a:t> (Koncept notu, Deo A Aplikacionog formata)</a:t>
            </a:r>
            <a:endParaRPr lang="en-US" dirty="0" smtClean="0"/>
          </a:p>
          <a:p>
            <a:pPr marL="514350" indent="-514350">
              <a:buFont typeface="+mj-lt"/>
              <a:buAutoNum type="arabicPeriod"/>
            </a:pPr>
            <a:r>
              <a:rPr lang="en-US" dirty="0" smtClean="0"/>
              <a:t>Checklist for the Concept Note </a:t>
            </a:r>
            <a:r>
              <a:rPr lang="sr-Latn-RS" dirty="0" smtClean="0"/>
              <a:t>(Čeklistu za Koncept notu)</a:t>
            </a:r>
            <a:r>
              <a:rPr lang="en-US" dirty="0" smtClean="0"/>
              <a:t/>
            </a:r>
            <a:br>
              <a:rPr lang="en-US" dirty="0" smtClean="0"/>
            </a:br>
            <a:r>
              <a:rPr lang="en-US" sz="2400" dirty="0" smtClean="0"/>
              <a:t>(</a:t>
            </a:r>
            <a:r>
              <a:rPr lang="sr-Latn-RS" sz="2400" dirty="0" smtClean="0"/>
              <a:t>Deo A aplikacionog formata, Sekcija 2</a:t>
            </a:r>
            <a:r>
              <a:rPr lang="en-US" sz="2400" dirty="0" smtClean="0"/>
              <a:t>) </a:t>
            </a:r>
          </a:p>
          <a:p>
            <a:pPr marL="514350" indent="-514350">
              <a:buFont typeface="+mj-lt"/>
              <a:buAutoNum type="arabicPeriod"/>
            </a:pPr>
            <a:r>
              <a:rPr lang="en-US" dirty="0" smtClean="0"/>
              <a:t>Declaration by the applicant for the Concept Note </a:t>
            </a:r>
            <a:r>
              <a:rPr lang="sr-Latn-RS" dirty="0" smtClean="0"/>
              <a:t>(Izjava aplikanta za Koncept notu)</a:t>
            </a:r>
            <a:r>
              <a:rPr lang="en-US" dirty="0" smtClean="0"/>
              <a:t/>
            </a:r>
            <a:br>
              <a:rPr lang="en-US" dirty="0" smtClean="0"/>
            </a:br>
            <a:r>
              <a:rPr lang="en-US" sz="2600" dirty="0" smtClean="0"/>
              <a:t>(</a:t>
            </a:r>
            <a:r>
              <a:rPr lang="sr-Latn-RS" sz="2600" dirty="0" smtClean="0"/>
              <a:t>Deo A, aplikacionog formata sekcija 3)</a:t>
            </a:r>
            <a:r>
              <a:rPr lang="en-US" sz="2600" dirty="0" smtClean="0"/>
              <a:t> </a:t>
            </a:r>
          </a:p>
          <a:p>
            <a:pPr marL="0" indent="0">
              <a:buNone/>
            </a:pPr>
            <a:r>
              <a:rPr lang="sr-Latn-RS" b="1" dirty="0" smtClean="0"/>
              <a:t>Šalje se u jednom originalu, plus 2 kopije, A4 format, svaki primerak ukoričen odvojeno)</a:t>
            </a:r>
            <a:endParaRPr lang="sr-Latn-RS" dirty="0" smtClean="0"/>
          </a:p>
          <a:p>
            <a:r>
              <a:rPr lang="sr-Latn-RS" sz="2800" dirty="0" smtClean="0"/>
              <a:t>Pogledajte instrukcije na str 25 Smernica za aplikante </a:t>
            </a:r>
            <a:r>
              <a:rPr lang="en-GB" sz="2800" dirty="0" smtClean="0"/>
              <a:t>:</a:t>
            </a:r>
          </a:p>
          <a:p>
            <a:pPr lvl="1"/>
            <a:r>
              <a:rPr lang="sr-Latn-RS" sz="2400" dirty="0" smtClean="0"/>
              <a:t>Adresa na koju šaljete prijave, </a:t>
            </a:r>
            <a:endParaRPr lang="en-GB" sz="2400" dirty="0" smtClean="0"/>
          </a:p>
          <a:p>
            <a:pPr lvl="1"/>
            <a:r>
              <a:rPr lang="sr-Latn-RS" sz="2400" dirty="0" smtClean="0"/>
              <a:t>Info o elektronskoj verziji prijave, </a:t>
            </a:r>
            <a:endParaRPr lang="en-GB" sz="2400" dirty="0" smtClean="0"/>
          </a:p>
          <a:p>
            <a:pPr lvl="1"/>
            <a:r>
              <a:rPr lang="sr-Latn-RS" sz="2400" dirty="0" smtClean="0"/>
              <a:t>Kako obeležiti prijavu </a:t>
            </a:r>
            <a:endParaRPr lang="en-GB" sz="2400" dirty="0" smtClean="0"/>
          </a:p>
          <a:p>
            <a:pPr lvl="1"/>
            <a:r>
              <a:rPr lang="sr-Latn-RS" sz="2400" dirty="0" smtClean="0"/>
              <a:t>itd. </a:t>
            </a:r>
            <a:endParaRPr lang="en-US" sz="2400" dirty="0"/>
          </a:p>
        </p:txBody>
      </p:sp>
    </p:spTree>
    <p:extLst>
      <p:ext uri="{BB962C8B-B14F-4D97-AF65-F5344CB8AC3E}">
        <p14:creationId xmlns:p14="http://schemas.microsoft.com/office/powerpoint/2010/main" val="3812628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Rok za dostavu Koncept nota</a:t>
            </a:r>
            <a:endParaRPr lang="en-US" dirty="0"/>
          </a:p>
        </p:txBody>
      </p:sp>
      <p:sp>
        <p:nvSpPr>
          <p:cNvPr id="3" name="Content Placeholder 2"/>
          <p:cNvSpPr>
            <a:spLocks noGrp="1"/>
          </p:cNvSpPr>
          <p:nvPr>
            <p:ph idx="1"/>
          </p:nvPr>
        </p:nvSpPr>
        <p:spPr/>
        <p:txBody>
          <a:bodyPr>
            <a:normAutofit/>
          </a:bodyPr>
          <a:lstStyle/>
          <a:p>
            <a:r>
              <a:rPr lang="sr-Latn-RS" dirty="0" smtClean="0"/>
              <a:t>Rok za dostavu koncept nota je </a:t>
            </a:r>
            <a:r>
              <a:rPr lang="en-US" b="1" dirty="0" smtClean="0"/>
              <a:t>19. </a:t>
            </a:r>
            <a:r>
              <a:rPr lang="sr-Latn-RS" b="1" dirty="0" smtClean="0"/>
              <a:t>maj</a:t>
            </a:r>
            <a:r>
              <a:rPr lang="en-US" b="1" dirty="0" smtClean="0"/>
              <a:t> 2014</a:t>
            </a:r>
            <a:r>
              <a:rPr lang="en-US" dirty="0" smtClean="0"/>
              <a:t>. </a:t>
            </a:r>
            <a:endParaRPr lang="sr-Latn-RS" dirty="0" smtClean="0"/>
          </a:p>
          <a:p>
            <a:r>
              <a:rPr lang="sr-Latn-RS" dirty="0" smtClean="0"/>
              <a:t>Ako dokumentacija bude posla</a:t>
            </a:r>
            <a:r>
              <a:rPr lang="en-US" dirty="0" smtClean="0"/>
              <a:t>t</a:t>
            </a:r>
            <a:r>
              <a:rPr lang="sr-Latn-RS" dirty="0" smtClean="0"/>
              <a:t>a nakon ovog roka – </a:t>
            </a:r>
            <a:r>
              <a:rPr lang="sr-Latn-RS" b="1" dirty="0" smtClean="0"/>
              <a:t>prijava se automatski odbacuje</a:t>
            </a:r>
            <a:r>
              <a:rPr lang="sr-Latn-RS" dirty="0" smtClean="0"/>
              <a:t>. </a:t>
            </a:r>
          </a:p>
        </p:txBody>
      </p:sp>
    </p:spTree>
    <p:extLst>
      <p:ext uri="{BB962C8B-B14F-4D97-AF65-F5344CB8AC3E}">
        <p14:creationId xmlns:p14="http://schemas.microsoft.com/office/powerpoint/2010/main" val="3428701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Konkurs – opšta pravila</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Pitanja</a:t>
            </a:r>
            <a:r>
              <a:rPr lang="en-US" dirty="0" smtClean="0"/>
              <a:t>?</a:t>
            </a:r>
          </a:p>
          <a:p>
            <a:r>
              <a:rPr lang="sr-Latn-RS" dirty="0" smtClean="0"/>
              <a:t>Komentari</a:t>
            </a:r>
            <a:r>
              <a:rPr lang="en-US" dirty="0" smtClean="0"/>
              <a:t>?</a:t>
            </a:r>
          </a:p>
          <a:p>
            <a:r>
              <a:rPr lang="sr-Latn-RS" dirty="0" smtClean="0"/>
              <a:t>Teme koje zahtevaju dodatnu diskusiju, pojašnjenja? </a:t>
            </a:r>
          </a:p>
          <a:p>
            <a:r>
              <a:rPr lang="sr-Latn-RS" dirty="0" smtClean="0"/>
              <a:t>Prethodna iskustva koja želite da podelite sa učesnicima?</a:t>
            </a:r>
          </a:p>
          <a:p>
            <a:r>
              <a:rPr lang="sr-Latn-RS" dirty="0" smtClean="0"/>
              <a:t>Pauza – 15 min, iskoristite vreme za sklapanje partnerstava i razgovor o mogućnostima kreiranja zajedničkih prijava</a:t>
            </a:r>
            <a:endParaRPr lang="en-US" dirty="0"/>
          </a:p>
        </p:txBody>
      </p:sp>
    </p:spTree>
    <p:extLst>
      <p:ext uri="{BB962C8B-B14F-4D97-AF65-F5344CB8AC3E}">
        <p14:creationId xmlns:p14="http://schemas.microsoft.com/office/powerpoint/2010/main" val="3474561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Latn-RS" dirty="0" smtClean="0"/>
              <a:t>Lot 1 (PARTIJA 1)</a:t>
            </a:r>
            <a:endParaRPr lang="en-US" dirty="0"/>
          </a:p>
        </p:txBody>
      </p:sp>
      <p:sp>
        <p:nvSpPr>
          <p:cNvPr id="5" name="Text Placeholder 4"/>
          <p:cNvSpPr>
            <a:spLocks noGrp="1"/>
          </p:cNvSpPr>
          <p:nvPr>
            <p:ph type="body" idx="1"/>
          </p:nvPr>
        </p:nvSpPr>
        <p:spPr/>
        <p:txBody>
          <a:bodyPr/>
          <a:lstStyle/>
          <a:p>
            <a:r>
              <a:rPr lang="sr-Latn-RS" dirty="0" smtClean="0"/>
              <a:t>Lokalne usluge socijalne zaštite </a:t>
            </a:r>
            <a:endParaRPr lang="en-US" dirty="0"/>
          </a:p>
        </p:txBody>
      </p:sp>
    </p:spTree>
    <p:extLst>
      <p:ext uri="{BB962C8B-B14F-4D97-AF65-F5344CB8AC3E}">
        <p14:creationId xmlns:p14="http://schemas.microsoft.com/office/powerpoint/2010/main" val="3206482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 Veličina granta, kofinansiranje i trajanje</a:t>
            </a:r>
            <a:endParaRPr lang="en-US" dirty="0"/>
          </a:p>
        </p:txBody>
      </p:sp>
      <p:sp>
        <p:nvSpPr>
          <p:cNvPr id="3" name="Content Placeholder 2"/>
          <p:cNvSpPr>
            <a:spLocks noGrp="1"/>
          </p:cNvSpPr>
          <p:nvPr>
            <p:ph idx="1"/>
          </p:nvPr>
        </p:nvSpPr>
        <p:spPr>
          <a:xfrm>
            <a:off x="457200" y="1844824"/>
            <a:ext cx="3826768" cy="4281339"/>
          </a:xfrm>
        </p:spPr>
        <p:txBody>
          <a:bodyPr>
            <a:normAutofit fontScale="77500" lnSpcReduction="20000"/>
          </a:bodyPr>
          <a:lstStyle/>
          <a:p>
            <a:r>
              <a:rPr lang="sr-Latn-RS" u="sng" dirty="0" smtClean="0"/>
              <a:t>Redovni (ne-klasterski) projekti: </a:t>
            </a:r>
            <a:endParaRPr lang="en-GB" dirty="0" smtClean="0"/>
          </a:p>
          <a:p>
            <a:pPr lvl="1"/>
            <a:r>
              <a:rPr lang="en-GB" b="1" dirty="0" smtClean="0"/>
              <a:t>MIN</a:t>
            </a:r>
            <a:r>
              <a:rPr lang="sr-Latn-RS" b="1" dirty="0" smtClean="0"/>
              <a:t> 100,000 </a:t>
            </a:r>
            <a:r>
              <a:rPr lang="en-GB" b="1" dirty="0" smtClean="0"/>
              <a:t>EUR</a:t>
            </a:r>
          </a:p>
          <a:p>
            <a:pPr lvl="1"/>
            <a:r>
              <a:rPr lang="en-GB" b="1" dirty="0" smtClean="0"/>
              <a:t>MAX </a:t>
            </a:r>
            <a:r>
              <a:rPr lang="sr-Latn-RS" b="1" dirty="0" smtClean="0"/>
              <a:t>200,000 EUR</a:t>
            </a:r>
            <a:endParaRPr lang="en-GB" b="1" dirty="0" smtClean="0"/>
          </a:p>
          <a:p>
            <a:pPr lvl="1"/>
            <a:endParaRPr lang="en-GB" dirty="0" smtClean="0"/>
          </a:p>
          <a:p>
            <a:pPr lvl="1"/>
            <a:endParaRPr lang="sr-Latn-RS" dirty="0" smtClean="0"/>
          </a:p>
          <a:p>
            <a:r>
              <a:rPr lang="sr-Latn-RS" b="1" dirty="0" smtClean="0"/>
              <a:t>Ko-finansiranje </a:t>
            </a:r>
            <a:r>
              <a:rPr lang="sr-Latn-RS" sz="2900" dirty="0" smtClean="0"/>
              <a:t>(fin</a:t>
            </a:r>
            <a:r>
              <a:rPr lang="en-US" sz="2900" dirty="0" smtClean="0"/>
              <a:t>.</a:t>
            </a:r>
            <a:r>
              <a:rPr lang="sr-Latn-RS" sz="2900" dirty="0" smtClean="0"/>
              <a:t> sredstva koja morate pridodati budžetu projekta, iz drugih izvora)</a:t>
            </a:r>
            <a:r>
              <a:rPr lang="en-GB" b="1" dirty="0" smtClean="0"/>
              <a:t>:</a:t>
            </a:r>
          </a:p>
          <a:p>
            <a:pPr lvl="1"/>
            <a:r>
              <a:rPr lang="en-GB" dirty="0" smtClean="0"/>
              <a:t>MIN</a:t>
            </a:r>
            <a:r>
              <a:rPr lang="sr-Latn-RS" dirty="0" smtClean="0"/>
              <a:t> 10%.</a:t>
            </a:r>
            <a:endParaRPr lang="en-GB" dirty="0" smtClean="0"/>
          </a:p>
          <a:p>
            <a:pPr lvl="1"/>
            <a:r>
              <a:rPr lang="en-GB" dirty="0" smtClean="0"/>
              <a:t>MAX </a:t>
            </a:r>
            <a:r>
              <a:rPr lang="sr-Latn-RS" dirty="0" smtClean="0"/>
              <a:t>40%</a:t>
            </a:r>
            <a:endParaRPr lang="en-GB" dirty="0" smtClean="0"/>
          </a:p>
          <a:p>
            <a:endParaRPr lang="sr-Latn-RS" dirty="0" smtClean="0"/>
          </a:p>
          <a:p>
            <a:pPr marL="0" indent="0">
              <a:buNone/>
            </a:pPr>
            <a:endParaRPr lang="en-US" dirty="0"/>
          </a:p>
        </p:txBody>
      </p:sp>
      <p:sp>
        <p:nvSpPr>
          <p:cNvPr id="4" name="Content Placeholder 2"/>
          <p:cNvSpPr txBox="1">
            <a:spLocks/>
          </p:cNvSpPr>
          <p:nvPr/>
        </p:nvSpPr>
        <p:spPr>
          <a:xfrm>
            <a:off x="4860032" y="1828949"/>
            <a:ext cx="3610744" cy="42813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r-Latn-RS" sz="2700" u="sng" dirty="0" smtClean="0"/>
              <a:t>Klasterski projekti</a:t>
            </a:r>
            <a:r>
              <a:rPr lang="en-GB" sz="2700" dirty="0" smtClean="0"/>
              <a:t>:</a:t>
            </a:r>
          </a:p>
          <a:p>
            <a:pPr lvl="1"/>
            <a:r>
              <a:rPr lang="en-GB" sz="2400" b="1" dirty="0" smtClean="0"/>
              <a:t>MIN </a:t>
            </a:r>
            <a:r>
              <a:rPr lang="sr-Latn-RS" sz="2400" b="1" dirty="0" smtClean="0"/>
              <a:t>100,000 </a:t>
            </a:r>
            <a:r>
              <a:rPr lang="en-GB" sz="2400" b="1" dirty="0" smtClean="0"/>
              <a:t>EUR</a:t>
            </a:r>
          </a:p>
          <a:p>
            <a:pPr lvl="1"/>
            <a:r>
              <a:rPr lang="en-GB" sz="2400" b="1" dirty="0" smtClean="0"/>
              <a:t>MAX </a:t>
            </a:r>
            <a:r>
              <a:rPr lang="sr-Latn-RS" sz="2400" b="1" dirty="0" smtClean="0"/>
              <a:t>300,000 EUR</a:t>
            </a:r>
            <a:endParaRPr lang="en-GB" sz="2400" b="1" dirty="0" smtClean="0"/>
          </a:p>
          <a:p>
            <a:pPr lvl="1"/>
            <a:endParaRPr lang="en-GB" dirty="0" smtClean="0"/>
          </a:p>
          <a:p>
            <a:pPr lvl="1"/>
            <a:endParaRPr lang="sr-Latn-RS" dirty="0" smtClean="0"/>
          </a:p>
          <a:p>
            <a:r>
              <a:rPr lang="sr-Latn-RS" dirty="0" smtClean="0"/>
              <a:t>Trajanje</a:t>
            </a:r>
            <a:r>
              <a:rPr lang="en-GB" dirty="0" smtClean="0"/>
              <a:t>:</a:t>
            </a:r>
            <a:r>
              <a:rPr lang="sr-Latn-RS" dirty="0" smtClean="0"/>
              <a:t> </a:t>
            </a:r>
            <a:endParaRPr lang="en-GB" dirty="0" smtClean="0"/>
          </a:p>
          <a:p>
            <a:pPr lvl="1"/>
            <a:r>
              <a:rPr lang="en-GB" b="1" dirty="0" smtClean="0"/>
              <a:t>Min </a:t>
            </a:r>
            <a:r>
              <a:rPr lang="sr-Latn-RS" b="1" dirty="0" smtClean="0"/>
              <a:t>18 meseci</a:t>
            </a:r>
            <a:endParaRPr lang="en-GB" b="1" dirty="0" smtClean="0"/>
          </a:p>
          <a:p>
            <a:pPr lvl="1"/>
            <a:r>
              <a:rPr lang="en-GB" b="1" dirty="0" smtClean="0"/>
              <a:t>Max </a:t>
            </a:r>
            <a:r>
              <a:rPr lang="sr-Latn-RS" b="1" dirty="0" smtClean="0"/>
              <a:t>24 meseca</a:t>
            </a:r>
            <a:endParaRPr lang="sr-Latn-RS" dirty="0" smtClean="0"/>
          </a:p>
          <a:p>
            <a:pPr marL="0" indent="0">
              <a:buFont typeface="Arial" pitchFamily="34" charset="0"/>
              <a:buNone/>
            </a:pPr>
            <a:endParaRPr lang="en-US" dirty="0"/>
          </a:p>
        </p:txBody>
      </p:sp>
    </p:spTree>
    <p:extLst>
      <p:ext uri="{BB962C8B-B14F-4D97-AF65-F5344CB8AC3E}">
        <p14:creationId xmlns:p14="http://schemas.microsoft.com/office/powerpoint/2010/main" val="2477574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584176"/>
          </a:xfrm>
        </p:spPr>
        <p:txBody>
          <a:bodyPr>
            <a:noAutofit/>
          </a:bodyPr>
          <a:lstStyle/>
          <a:p>
            <a:r>
              <a:rPr lang="sr-Latn-RS" sz="3200" dirty="0" smtClean="0"/>
              <a:t>Lot 1 – Šta se podrazumeva pod „community based services“ </a:t>
            </a:r>
            <a:br>
              <a:rPr lang="sr-Latn-RS" sz="3200" dirty="0" smtClean="0"/>
            </a:br>
            <a:r>
              <a:rPr lang="sr-Latn-RS" sz="3200" dirty="0" smtClean="0"/>
              <a:t>(bukvalno usluge u zajednici) ?</a:t>
            </a:r>
            <a:endParaRPr lang="en-US" sz="3200" dirty="0"/>
          </a:p>
        </p:txBody>
      </p:sp>
      <p:sp>
        <p:nvSpPr>
          <p:cNvPr id="3" name="Content Placeholder 2"/>
          <p:cNvSpPr>
            <a:spLocks noGrp="1"/>
          </p:cNvSpPr>
          <p:nvPr>
            <p:ph idx="1"/>
          </p:nvPr>
        </p:nvSpPr>
        <p:spPr>
          <a:xfrm>
            <a:off x="457200" y="2060848"/>
            <a:ext cx="8229600" cy="4065315"/>
          </a:xfrm>
        </p:spPr>
        <p:txBody>
          <a:bodyPr>
            <a:normAutofit lnSpcReduction="10000"/>
          </a:bodyPr>
          <a:lstStyle/>
          <a:p>
            <a:r>
              <a:rPr lang="sr-Latn-RS" dirty="0" smtClean="0"/>
              <a:t>Zakon o Socijalnoj zaštiti RS – usluge izlistane u članu 40, grupe usluga 2,</a:t>
            </a:r>
            <a:r>
              <a:rPr lang="en-GB" dirty="0" smtClean="0"/>
              <a:t> </a:t>
            </a:r>
            <a:r>
              <a:rPr lang="sr-Latn-RS" dirty="0" smtClean="0"/>
              <a:t>3, 4 i delimično 5</a:t>
            </a:r>
            <a:r>
              <a:rPr lang="sr-Latn-RS" b="1" dirty="0" smtClean="0"/>
              <a:t> </a:t>
            </a:r>
            <a:r>
              <a:rPr lang="sr-Latn-RS" dirty="0" smtClean="0"/>
              <a:t>(prihvatilište)</a:t>
            </a:r>
          </a:p>
          <a:p>
            <a:r>
              <a:rPr lang="sr-Latn-RS" dirty="0" smtClean="0"/>
              <a:t>Za grupe korisnika koje definiše član 41 Zakona o SZ</a:t>
            </a:r>
          </a:p>
          <a:p>
            <a:r>
              <a:rPr lang="sr-Latn-RS" dirty="0" smtClean="0"/>
              <a:t>Koje obezbeđuju jedinice lokalne samouprave</a:t>
            </a:r>
            <a:r>
              <a:rPr lang="en-GB" dirty="0" smtClean="0"/>
              <a:t>:</a:t>
            </a:r>
          </a:p>
          <a:p>
            <a:pPr lvl="2"/>
            <a:r>
              <a:rPr lang="sr-Latn-RS" dirty="0" smtClean="0"/>
              <a:t>Prema članu 64 Zakona o SZ</a:t>
            </a:r>
            <a:endParaRPr lang="en-GB" dirty="0" smtClean="0"/>
          </a:p>
          <a:p>
            <a:pPr lvl="2"/>
            <a:r>
              <a:rPr lang="sr-Latn-RS" dirty="0" smtClean="0"/>
              <a:t>Prema članu 209 Zakona o SZ.</a:t>
            </a:r>
            <a:endParaRPr lang="en-US" dirty="0"/>
          </a:p>
        </p:txBody>
      </p:sp>
    </p:spTree>
    <p:extLst>
      <p:ext uri="{BB962C8B-B14F-4D97-AF65-F5344CB8AC3E}">
        <p14:creationId xmlns:p14="http://schemas.microsoft.com/office/powerpoint/2010/main" val="90503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 Šta su to „klasterski“ projekti?</a:t>
            </a:r>
            <a:endParaRPr lang="en-US" dirty="0"/>
          </a:p>
        </p:txBody>
      </p:sp>
      <p:sp>
        <p:nvSpPr>
          <p:cNvPr id="3" name="Content Placeholder 2"/>
          <p:cNvSpPr>
            <a:spLocks noGrp="1"/>
          </p:cNvSpPr>
          <p:nvPr>
            <p:ph idx="1"/>
          </p:nvPr>
        </p:nvSpPr>
        <p:spPr/>
        <p:txBody>
          <a:bodyPr>
            <a:normAutofit/>
          </a:bodyPr>
          <a:lstStyle/>
          <a:p>
            <a:r>
              <a:rPr lang="sr-Latn-RS" dirty="0" smtClean="0"/>
              <a:t>Lokalne usluge koje se pružaju u </a:t>
            </a:r>
            <a:r>
              <a:rPr lang="sr-Latn-RS" b="1" dirty="0" smtClean="0"/>
              <a:t>„medjuopštinskom“ kontekstu</a:t>
            </a:r>
            <a:r>
              <a:rPr lang="en-GB" dirty="0" smtClean="0"/>
              <a:t/>
            </a:r>
            <a:br>
              <a:rPr lang="en-GB" dirty="0" smtClean="0"/>
            </a:br>
            <a:r>
              <a:rPr lang="sr-Latn-RS" sz="2800" dirty="0" smtClean="0"/>
              <a:t>(na teritoriji barem dve susedne opštine) </a:t>
            </a:r>
            <a:endParaRPr lang="en-GB" dirty="0" smtClean="0"/>
          </a:p>
          <a:p>
            <a:r>
              <a:rPr lang="sr-Latn-RS" dirty="0" smtClean="0"/>
              <a:t>Sprovode se u maniru ekonomije obima i dovode do veće budžetske efikasnosti</a:t>
            </a:r>
          </a:p>
        </p:txBody>
      </p:sp>
    </p:spTree>
    <p:extLst>
      <p:ext uri="{BB962C8B-B14F-4D97-AF65-F5344CB8AC3E}">
        <p14:creationId xmlns:p14="http://schemas.microsoft.com/office/powerpoint/2010/main" val="381037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1 – Ko može da se prijavi?</a:t>
            </a:r>
            <a:endParaRPr lang="en-US" dirty="0"/>
          </a:p>
        </p:txBody>
      </p:sp>
      <p:sp>
        <p:nvSpPr>
          <p:cNvPr id="3" name="Content Placeholder 2"/>
          <p:cNvSpPr>
            <a:spLocks noGrp="1"/>
          </p:cNvSpPr>
          <p:nvPr>
            <p:ph idx="1"/>
          </p:nvPr>
        </p:nvSpPr>
        <p:spPr/>
        <p:txBody>
          <a:bodyPr>
            <a:normAutofit/>
          </a:bodyPr>
          <a:lstStyle/>
          <a:p>
            <a:r>
              <a:rPr lang="sr-Latn-RS" dirty="0" smtClean="0"/>
              <a:t>Pravna lica, neprofitnog karaktera, direktno odgovorna za pripremu i upravljanje projektom, uključujući</a:t>
            </a:r>
            <a:r>
              <a:rPr lang="en-US" dirty="0" smtClean="0"/>
              <a:t>: </a:t>
            </a:r>
          </a:p>
          <a:p>
            <a:pPr lvl="1"/>
            <a:r>
              <a:rPr lang="sr-Latn-RS" b="1" dirty="0" smtClean="0"/>
              <a:t>Nevladine organizacije</a:t>
            </a:r>
            <a:endParaRPr lang="sr-Latn-RS" dirty="0" smtClean="0"/>
          </a:p>
          <a:p>
            <a:pPr lvl="1"/>
            <a:r>
              <a:rPr lang="sr-Latn-RS" b="1" dirty="0" smtClean="0"/>
              <a:t>Jedinice lokalne samouprave, </a:t>
            </a:r>
            <a:r>
              <a:rPr lang="sr-Latn-RS" dirty="0" smtClean="0"/>
              <a:t>uključujući glavni grad, gradove, opštine ili gradske opštine Republike Srbije </a:t>
            </a:r>
            <a:endParaRPr lang="en-US" dirty="0" smtClean="0"/>
          </a:p>
          <a:p>
            <a:pPr lvl="1"/>
            <a:r>
              <a:rPr lang="sr-Latn-RS" b="1" dirty="0" smtClean="0"/>
              <a:t>Ustanove iz sistema socijalne zaštite </a:t>
            </a:r>
            <a:endParaRPr lang="en-US" dirty="0"/>
          </a:p>
        </p:txBody>
      </p:sp>
    </p:spTree>
    <p:extLst>
      <p:ext uri="{BB962C8B-B14F-4D97-AF65-F5344CB8AC3E}">
        <p14:creationId xmlns:p14="http://schemas.microsoft.com/office/powerpoint/2010/main" val="2405451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 Da li je partnerstvo obavezno?</a:t>
            </a:r>
            <a:endParaRPr lang="en-US" dirty="0"/>
          </a:p>
        </p:txBody>
      </p:sp>
      <p:sp>
        <p:nvSpPr>
          <p:cNvPr id="3" name="Content Placeholder 2"/>
          <p:cNvSpPr>
            <a:spLocks noGrp="1"/>
          </p:cNvSpPr>
          <p:nvPr>
            <p:ph idx="1"/>
          </p:nvPr>
        </p:nvSpPr>
        <p:spPr/>
        <p:txBody>
          <a:bodyPr>
            <a:normAutofit/>
          </a:bodyPr>
          <a:lstStyle/>
          <a:p>
            <a:r>
              <a:rPr lang="sr-Latn-RS" dirty="0" smtClean="0"/>
              <a:t>Ne</a:t>
            </a:r>
            <a:r>
              <a:rPr lang="en-GB" dirty="0" smtClean="0"/>
              <a:t>. </a:t>
            </a:r>
            <a:r>
              <a:rPr lang="sr-Latn-RS" dirty="0" smtClean="0"/>
              <a:t>Premda: </a:t>
            </a:r>
          </a:p>
          <a:p>
            <a:pPr lvl="1"/>
            <a:r>
              <a:rPr lang="sr-Latn-RS" dirty="0" smtClean="0"/>
              <a:t>Aplikanti koji nisu registrovani u Srbiji moraju se javiti u partnerstvu sa najmanje jednim ko-aplikantom koji </a:t>
            </a:r>
            <a:r>
              <a:rPr lang="sr-Latn-RS" b="1" dirty="0" smtClean="0"/>
              <a:t>jeste registrovan </a:t>
            </a:r>
            <a:r>
              <a:rPr lang="sr-Latn-RS" dirty="0" smtClean="0"/>
              <a:t>u Srbiji</a:t>
            </a:r>
          </a:p>
          <a:p>
            <a:pPr lvl="1"/>
            <a:r>
              <a:rPr lang="sr-Latn-RS" dirty="0" smtClean="0"/>
              <a:t>Aplikanti koji se prijavljuju za klasterske projekte moraju se javiti u partnerstvu sa jednim ili više </a:t>
            </a:r>
            <a:r>
              <a:rPr lang="sr-Latn-RS" b="1" dirty="0" smtClean="0"/>
              <a:t>ko-aplikantom</a:t>
            </a:r>
            <a:r>
              <a:rPr lang="en-US" b="1" dirty="0" smtClean="0"/>
              <a:t>.</a:t>
            </a:r>
            <a:endParaRPr lang="sr-Latn-RS" b="1" dirty="0" smtClean="0"/>
          </a:p>
        </p:txBody>
      </p:sp>
    </p:spTree>
    <p:extLst>
      <p:ext uri="{BB962C8B-B14F-4D97-AF65-F5344CB8AC3E}">
        <p14:creationId xmlns:p14="http://schemas.microsoft.com/office/powerpoint/2010/main" val="73622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Kontekst</a:t>
            </a:r>
            <a:endParaRPr lang="en-US" dirty="0"/>
          </a:p>
        </p:txBody>
      </p:sp>
      <p:sp>
        <p:nvSpPr>
          <p:cNvPr id="3" name="Content Placeholder 2"/>
          <p:cNvSpPr>
            <a:spLocks noGrp="1"/>
          </p:cNvSpPr>
          <p:nvPr>
            <p:ph idx="1"/>
          </p:nvPr>
        </p:nvSpPr>
        <p:spPr/>
        <p:txBody>
          <a:bodyPr>
            <a:normAutofit/>
          </a:bodyPr>
          <a:lstStyle/>
          <a:p>
            <a:r>
              <a:rPr lang="sr-Latn-RS" b="1" dirty="0" smtClean="0"/>
              <a:t>Nedostajuće usluge </a:t>
            </a:r>
            <a:r>
              <a:rPr lang="sr-Latn-RS" dirty="0" smtClean="0"/>
              <a:t>socijalne zaštite na lokalnom nivou u Srbiji: potrebe koje nisu u potpunosti zadovoljene</a:t>
            </a:r>
          </a:p>
          <a:p>
            <a:r>
              <a:rPr lang="sr-Latn-RS" dirty="0" smtClean="0"/>
              <a:t>Potreba za uvođenjem usluga koja se razvijaju kroz projekte </a:t>
            </a:r>
            <a:r>
              <a:rPr lang="sr-Latn-RS" b="1" dirty="0" smtClean="0"/>
              <a:t>u redovne tokove </a:t>
            </a:r>
            <a:r>
              <a:rPr lang="sr-Latn-RS" dirty="0" smtClean="0"/>
              <a:t>pružanja usluga u zemlji, održivost i konsolidacija</a:t>
            </a:r>
          </a:p>
          <a:p>
            <a:r>
              <a:rPr lang="sr-Latn-RS" b="1" dirty="0" smtClean="0"/>
              <a:t>Posebna ugroženost </a:t>
            </a:r>
            <a:r>
              <a:rPr lang="sr-Latn-RS" dirty="0" smtClean="0"/>
              <a:t>značajnog dela pripadnika romske nacionalne manjine</a:t>
            </a:r>
            <a:endParaRPr lang="sr-Latn-RS" dirty="0"/>
          </a:p>
        </p:txBody>
      </p:sp>
    </p:spTree>
    <p:extLst>
      <p:ext uri="{BB962C8B-B14F-4D97-AF65-F5344CB8AC3E}">
        <p14:creationId xmlns:p14="http://schemas.microsoft.com/office/powerpoint/2010/main" val="13528072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600" dirty="0" smtClean="0"/>
              <a:t>Lot 1 –</a:t>
            </a:r>
            <a:r>
              <a:rPr lang="en-US" sz="3600" dirty="0" smtClean="0"/>
              <a:t> </a:t>
            </a:r>
            <a:r>
              <a:rPr lang="sr-Latn-RS" sz="3600" dirty="0" smtClean="0"/>
              <a:t>Druga pravila i preporuke vezane za organizacije koje se prijavljuju za projekte</a:t>
            </a:r>
            <a:endParaRPr lang="en-US" sz="3600" dirty="0"/>
          </a:p>
        </p:txBody>
      </p:sp>
      <p:sp>
        <p:nvSpPr>
          <p:cNvPr id="3" name="Content Placeholder 2"/>
          <p:cNvSpPr>
            <a:spLocks noGrp="1"/>
          </p:cNvSpPr>
          <p:nvPr>
            <p:ph idx="1"/>
          </p:nvPr>
        </p:nvSpPr>
        <p:spPr/>
        <p:txBody>
          <a:bodyPr>
            <a:normAutofit/>
          </a:bodyPr>
          <a:lstStyle/>
          <a:p>
            <a:r>
              <a:rPr lang="sr-Latn-RS" dirty="0" smtClean="0"/>
              <a:t>Član 64 Zakona o SZ (naručivanje usluga)</a:t>
            </a:r>
          </a:p>
          <a:p>
            <a:r>
              <a:rPr lang="sr-Latn-RS" dirty="0" smtClean="0"/>
              <a:t>Licenciranje organizacija, rok </a:t>
            </a:r>
            <a:r>
              <a:rPr lang="sr-Latn-RS" b="1" dirty="0" smtClean="0"/>
              <a:t>maj 2016</a:t>
            </a:r>
            <a:r>
              <a:rPr lang="en-US" b="1" dirty="0" smtClean="0"/>
              <a:t>.</a:t>
            </a:r>
            <a:endParaRPr lang="sr-Latn-RS" b="1" dirty="0" smtClean="0"/>
          </a:p>
          <a:p>
            <a:r>
              <a:rPr lang="sr-Latn-RS" dirty="0" smtClean="0"/>
              <a:t>Podrška uspostavljanju novih usluga trebalo bi (ovo je preporuka!) da obuhvati manje razvijene jedinice lokalne samouprave. </a:t>
            </a:r>
            <a:endParaRPr lang="en-US" dirty="0"/>
          </a:p>
        </p:txBody>
      </p:sp>
    </p:spTree>
    <p:extLst>
      <p:ext uri="{BB962C8B-B14F-4D97-AF65-F5344CB8AC3E}">
        <p14:creationId xmlns:p14="http://schemas.microsoft.com/office/powerpoint/2010/main" val="337650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 Finansijska ograničenja (najrelevantnija)</a:t>
            </a:r>
            <a:endParaRPr lang="en-US" dirty="0"/>
          </a:p>
        </p:txBody>
      </p:sp>
      <p:sp>
        <p:nvSpPr>
          <p:cNvPr id="3" name="Content Placeholder 2"/>
          <p:cNvSpPr>
            <a:spLocks noGrp="1"/>
          </p:cNvSpPr>
          <p:nvPr>
            <p:ph idx="1"/>
          </p:nvPr>
        </p:nvSpPr>
        <p:spPr/>
        <p:txBody>
          <a:bodyPr>
            <a:normAutofit fontScale="92500" lnSpcReduction="20000"/>
          </a:bodyPr>
          <a:lstStyle/>
          <a:p>
            <a:r>
              <a:rPr lang="sr-Latn-RS" b="1" dirty="0" smtClean="0"/>
              <a:t>Kupovina opreme, vozila, </a:t>
            </a:r>
            <a:r>
              <a:rPr lang="sr-Latn-RS" dirty="0" smtClean="0"/>
              <a:t>opremanje i rekonstrukcija prostora, infrastrukturni radovi, razvoj tehničke dokumentacije za radove</a:t>
            </a:r>
            <a:r>
              <a:rPr lang="en-US" dirty="0" smtClean="0"/>
              <a:t>: </a:t>
            </a:r>
            <a:endParaRPr lang="en-US" dirty="0"/>
          </a:p>
          <a:p>
            <a:pPr lvl="1"/>
            <a:r>
              <a:rPr lang="sr-Latn-RS" dirty="0" smtClean="0"/>
              <a:t>Mora biti usmereno ka razvoju lokalnih usluga</a:t>
            </a:r>
            <a:endParaRPr lang="en-US" dirty="0" smtClean="0"/>
          </a:p>
          <a:p>
            <a:pPr lvl="1"/>
            <a:r>
              <a:rPr lang="sr-Latn-RS" dirty="0" smtClean="0"/>
              <a:t>Ako je reč samo o radovima ili nabavci dobara</a:t>
            </a:r>
            <a:r>
              <a:rPr lang="en-US" dirty="0" smtClean="0"/>
              <a:t>, </a:t>
            </a:r>
            <a:r>
              <a:rPr lang="en-US" b="1" dirty="0" smtClean="0"/>
              <a:t>max 30% </a:t>
            </a:r>
            <a:r>
              <a:rPr lang="sr-Latn-RS" b="1" dirty="0" smtClean="0"/>
              <a:t>ukupnog budžeta</a:t>
            </a:r>
            <a:endParaRPr lang="en-US" dirty="0"/>
          </a:p>
          <a:p>
            <a:pPr lvl="1"/>
            <a:r>
              <a:rPr lang="sr-Latn-RS" dirty="0" smtClean="0"/>
              <a:t>Ako se na projektu pojavljuju nabavke radova i dobara zajedno, </a:t>
            </a:r>
            <a:r>
              <a:rPr lang="en-US" b="1" dirty="0" smtClean="0"/>
              <a:t>max 40%</a:t>
            </a:r>
            <a:r>
              <a:rPr lang="sr-Latn-RS" b="1" dirty="0" smtClean="0"/>
              <a:t>.</a:t>
            </a:r>
          </a:p>
          <a:p>
            <a:r>
              <a:rPr lang="sr-Latn-RS" b="1" dirty="0" smtClean="0"/>
              <a:t>Javni i državni službenici </a:t>
            </a:r>
            <a:r>
              <a:rPr lang="sr-Latn-RS" dirty="0" smtClean="0"/>
              <a:t>ne mogu kroz grant biti isplaćivani (nema povećanja plata) </a:t>
            </a:r>
          </a:p>
          <a:p>
            <a:pPr marL="0" indent="0">
              <a:buNone/>
            </a:pPr>
            <a:r>
              <a:rPr lang="en-GB" sz="2800" dirty="0" smtClean="0"/>
              <a:t>(</a:t>
            </a:r>
            <a:r>
              <a:rPr lang="sr-Latn-RS" sz="2800" dirty="0" smtClean="0"/>
              <a:t>ipak njihove plate mogu se računati kao ko-finansiranje)</a:t>
            </a:r>
            <a:r>
              <a:rPr lang="sr-Latn-RS" dirty="0" smtClean="0"/>
              <a:t> </a:t>
            </a:r>
          </a:p>
        </p:txBody>
      </p:sp>
    </p:spTree>
    <p:extLst>
      <p:ext uri="{BB962C8B-B14F-4D97-AF65-F5344CB8AC3E}">
        <p14:creationId xmlns:p14="http://schemas.microsoft.com/office/powerpoint/2010/main" val="1477016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1 – Šta će se finansirati?</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sr-Latn-RS" sz="2400" dirty="0" smtClean="0"/>
              <a:t>Projekti moraju:</a:t>
            </a:r>
            <a:endParaRPr lang="en-US" sz="2400" dirty="0" smtClean="0"/>
          </a:p>
          <a:p>
            <a:r>
              <a:rPr lang="sr-Latn-RS" sz="2400" dirty="0" smtClean="0"/>
              <a:t>Da se bave unapređenjem </a:t>
            </a:r>
            <a:r>
              <a:rPr lang="sr-Latn-RS" sz="2400" b="1" dirty="0" smtClean="0"/>
              <a:t>socijalne inkluzije ugroženih i neprivilegovanih grupa</a:t>
            </a:r>
            <a:r>
              <a:rPr lang="sr-Latn-RS" sz="2400" dirty="0" smtClean="0"/>
              <a:t>, na lokalnom nivou</a:t>
            </a:r>
            <a:r>
              <a:rPr lang="en-US" sz="2400" dirty="0" smtClean="0"/>
              <a:t>; </a:t>
            </a:r>
          </a:p>
          <a:p>
            <a:r>
              <a:rPr lang="sr-Latn-RS" sz="2400" dirty="0" smtClean="0"/>
              <a:t>Uverljivo prikazati da </a:t>
            </a:r>
            <a:r>
              <a:rPr lang="sr-Latn-RS" sz="2400" b="1" dirty="0" smtClean="0"/>
              <a:t>relevantni donosioci odluka </a:t>
            </a:r>
            <a:r>
              <a:rPr lang="sr-Latn-RS" sz="2400" dirty="0" smtClean="0"/>
              <a:t>(npr. lokalne samouprave) zaista nameravaju da nastave da sprovode usluge koje se sprovode kroz projekte, nakon finalizacije istih (uključujući i izdvajanje novca za te usluge)</a:t>
            </a:r>
            <a:r>
              <a:rPr lang="en-US" sz="2400" dirty="0" smtClean="0"/>
              <a:t>; </a:t>
            </a:r>
            <a:endParaRPr lang="sr-Latn-RS" sz="2400" dirty="0" smtClean="0"/>
          </a:p>
          <a:p>
            <a:r>
              <a:rPr lang="sr-Latn-RS" sz="2400" b="1" dirty="0" smtClean="0"/>
              <a:t>Biti dostupni </a:t>
            </a:r>
            <a:r>
              <a:rPr lang="sr-Latn-RS" sz="2400" dirty="0" smtClean="0"/>
              <a:t>predstavnicima romske nacionalne manjine</a:t>
            </a:r>
            <a:r>
              <a:rPr lang="en-US" sz="2400" dirty="0" smtClean="0"/>
              <a:t>;</a:t>
            </a:r>
            <a:endParaRPr lang="sr-Latn-RS" sz="2400" dirty="0" smtClean="0"/>
          </a:p>
          <a:p>
            <a:r>
              <a:rPr lang="sr-Latn-RS" sz="2400" dirty="0" smtClean="0"/>
              <a:t>Prikazati da će uključiti barem 50% </a:t>
            </a:r>
            <a:r>
              <a:rPr lang="sr-Latn-RS" sz="2400" b="1" dirty="0" smtClean="0"/>
              <a:t>žena</a:t>
            </a:r>
            <a:r>
              <a:rPr lang="sr-Latn-RS" sz="2400" dirty="0" smtClean="0"/>
              <a:t> među korisnike projekta (dakle, usluga)</a:t>
            </a:r>
            <a:r>
              <a:rPr lang="en-US" sz="2400" b="1" dirty="0" smtClean="0"/>
              <a:t>;</a:t>
            </a:r>
          </a:p>
          <a:p>
            <a:r>
              <a:rPr lang="sr-Latn-RS" sz="2400" dirty="0" smtClean="0"/>
              <a:t>Obezbediti </a:t>
            </a:r>
            <a:r>
              <a:rPr lang="sr-Latn-RS" sz="2400" b="1" dirty="0" smtClean="0"/>
              <a:t>monitoring minimuma standarda </a:t>
            </a:r>
            <a:r>
              <a:rPr lang="sr-Latn-RS" sz="2400" dirty="0" smtClean="0"/>
              <a:t>u praksi (npr</a:t>
            </a:r>
            <a:r>
              <a:rPr lang="en-US" sz="2400" dirty="0" smtClean="0"/>
              <a:t>.</a:t>
            </a:r>
            <a:r>
              <a:rPr lang="sr-Latn-RS" sz="2400" dirty="0" smtClean="0"/>
              <a:t> monitoring poštovanja ljudskih prava)</a:t>
            </a:r>
            <a:r>
              <a:rPr lang="en-US" sz="2400" dirty="0" smtClean="0"/>
              <a:t>, </a:t>
            </a:r>
            <a:r>
              <a:rPr lang="sr-Latn-RS" sz="2400" dirty="0" smtClean="0"/>
              <a:t>preko trećih pravnih lica </a:t>
            </a:r>
            <a:r>
              <a:rPr lang="en-US" sz="2400" dirty="0" smtClean="0"/>
              <a:t>(</a:t>
            </a:r>
            <a:r>
              <a:rPr lang="sr-Latn-RS" sz="2400" dirty="0" smtClean="0"/>
              <a:t>npr. organizacija civilnog društva ili opštinskih službi</a:t>
            </a:r>
            <a:r>
              <a:rPr lang="en-US" sz="2400" dirty="0" smtClean="0"/>
              <a:t>)</a:t>
            </a:r>
            <a:endParaRPr lang="en-US" sz="2400" dirty="0"/>
          </a:p>
        </p:txBody>
      </p:sp>
    </p:spTree>
    <p:extLst>
      <p:ext uri="{BB962C8B-B14F-4D97-AF65-F5344CB8AC3E}">
        <p14:creationId xmlns:p14="http://schemas.microsoft.com/office/powerpoint/2010/main" val="344095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1 – Šta će se finansirati? (nast.)</a:t>
            </a:r>
            <a:endParaRPr lang="en-US" dirty="0"/>
          </a:p>
        </p:txBody>
      </p:sp>
      <p:sp>
        <p:nvSpPr>
          <p:cNvPr id="3" name="Content Placeholder 2"/>
          <p:cNvSpPr>
            <a:spLocks noGrp="1"/>
          </p:cNvSpPr>
          <p:nvPr>
            <p:ph idx="1"/>
          </p:nvPr>
        </p:nvSpPr>
        <p:spPr/>
        <p:txBody>
          <a:bodyPr>
            <a:normAutofit/>
          </a:bodyPr>
          <a:lstStyle/>
          <a:p>
            <a:r>
              <a:rPr lang="sr-Latn-RS" dirty="0" smtClean="0"/>
              <a:t>Možete birati izmedju 3 segmenta (bez obzira na to da li se vaš projekat sprovodi u klasterskom kontekstu ili ne): </a:t>
            </a:r>
          </a:p>
          <a:p>
            <a:pPr marL="914400" lvl="1" indent="-514350">
              <a:buFont typeface="+mj-lt"/>
              <a:buAutoNum type="arabicPeriod"/>
            </a:pPr>
            <a:r>
              <a:rPr lang="sr-Latn-RS" dirty="0" smtClean="0"/>
              <a:t>DALJE UNAPREĐENJE POSTOJEĆIH SERVISA (USLUGA)</a:t>
            </a:r>
          </a:p>
          <a:p>
            <a:pPr marL="914400" lvl="1" indent="-514350">
              <a:buFont typeface="+mj-lt"/>
              <a:buAutoNum type="arabicPeriod"/>
            </a:pPr>
            <a:r>
              <a:rPr lang="sr-Latn-RS" dirty="0" smtClean="0"/>
              <a:t>USPOSTAVLJANJE NOVIH USLUGA</a:t>
            </a:r>
          </a:p>
          <a:p>
            <a:pPr marL="914400" lvl="1" indent="-514350">
              <a:buFont typeface="+mj-lt"/>
              <a:buAutoNum type="arabicPeriod"/>
            </a:pPr>
            <a:r>
              <a:rPr lang="en-US" dirty="0" smtClean="0"/>
              <a:t>IN</a:t>
            </a:r>
            <a:r>
              <a:rPr lang="sr-Latn-RS" dirty="0" smtClean="0"/>
              <a:t>OVATIVNE USLUGE</a:t>
            </a:r>
          </a:p>
        </p:txBody>
      </p:sp>
    </p:spTree>
    <p:extLst>
      <p:ext uri="{BB962C8B-B14F-4D97-AF65-F5344CB8AC3E}">
        <p14:creationId xmlns:p14="http://schemas.microsoft.com/office/powerpoint/2010/main" val="438335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a:t>
            </a:r>
            <a:r>
              <a:rPr lang="en-GB" dirty="0"/>
              <a:t/>
            </a:r>
            <a:br>
              <a:rPr lang="en-GB" dirty="0"/>
            </a:br>
            <a:r>
              <a:rPr lang="en-GB" dirty="0" smtClean="0"/>
              <a:t>1. </a:t>
            </a:r>
            <a:r>
              <a:rPr lang="sr-Latn-RS" dirty="0" smtClean="0"/>
              <a:t>Jačanje postojećih usluga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To su usluge za koje su minimalni standardi već postavljeni u </a:t>
            </a:r>
            <a:r>
              <a:rPr lang="sr-Latn-RS" b="1" dirty="0" smtClean="0"/>
              <a:t>odgovarajućim podzakonskim aktima</a:t>
            </a:r>
            <a:r>
              <a:rPr lang="sr-Latn-RS" dirty="0" smtClean="0"/>
              <a:t>. </a:t>
            </a:r>
            <a:endParaRPr lang="sr-Latn-RS" b="1" dirty="0" smtClean="0"/>
          </a:p>
          <a:p>
            <a:r>
              <a:rPr lang="sr-Latn-RS" dirty="0" smtClean="0"/>
              <a:t>Zahtev za</a:t>
            </a:r>
            <a:r>
              <a:rPr lang="sr-Latn-RS" b="1" dirty="0" smtClean="0"/>
              <a:t> izdavanje licence za organizaciju pružaoca usluge </a:t>
            </a:r>
            <a:r>
              <a:rPr lang="sr-Latn-RS" dirty="0" smtClean="0"/>
              <a:t>mora biti poslat Min</a:t>
            </a:r>
            <a:r>
              <a:rPr lang="en-US" dirty="0" err="1" smtClean="0"/>
              <a:t>i</a:t>
            </a:r>
            <a:r>
              <a:rPr lang="sr-Latn-RS" dirty="0" smtClean="0"/>
              <a:t>starstvu (u vreme podnošenja pune aplikacije, drugoj fazi). </a:t>
            </a:r>
            <a:r>
              <a:rPr lang="en-US" dirty="0" smtClean="0"/>
              <a:t> </a:t>
            </a:r>
          </a:p>
          <a:p>
            <a:r>
              <a:rPr lang="sr-Latn-RS" dirty="0" smtClean="0"/>
              <a:t>Kao minimum, projekat mora:</a:t>
            </a:r>
            <a:endParaRPr lang="en-GB" dirty="0" smtClean="0"/>
          </a:p>
          <a:p>
            <a:pPr lvl="1"/>
            <a:r>
              <a:rPr lang="sr-Latn-RS" dirty="0" smtClean="0"/>
              <a:t>Ili da dovede do povećanja broja korisnika (u odnosu na broj korisnika koji trenutno jesu primaoci usluge) </a:t>
            </a:r>
            <a:r>
              <a:rPr lang="sr-Latn-RS" b="1" dirty="0" smtClean="0"/>
              <a:t>za najmanje 30%</a:t>
            </a:r>
            <a:r>
              <a:rPr lang="sr-Latn-RS" dirty="0" smtClean="0"/>
              <a:t>,</a:t>
            </a:r>
          </a:p>
          <a:p>
            <a:pPr lvl="1"/>
            <a:r>
              <a:rPr lang="sr-Latn-RS" dirty="0" smtClean="0"/>
              <a:t>Ili da dosegne do teritorijalnog proširenja usluge (u odnosu na sadašnju pokrivenost), </a:t>
            </a:r>
            <a:r>
              <a:rPr lang="sr-Latn-RS" b="1" dirty="0" smtClean="0"/>
              <a:t>za najmanje 20%.</a:t>
            </a:r>
            <a:endParaRPr lang="sr-Latn-RS" dirty="0" smtClean="0"/>
          </a:p>
        </p:txBody>
      </p:sp>
    </p:spTree>
    <p:extLst>
      <p:ext uri="{BB962C8B-B14F-4D97-AF65-F5344CB8AC3E}">
        <p14:creationId xmlns:p14="http://schemas.microsoft.com/office/powerpoint/2010/main" val="3329071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a:t>
            </a:r>
            <a:r>
              <a:rPr lang="en-GB" dirty="0" smtClean="0"/>
              <a:t/>
            </a:r>
            <a:br>
              <a:rPr lang="en-GB" dirty="0" smtClean="0"/>
            </a:br>
            <a:r>
              <a:rPr lang="en-GB" dirty="0" smtClean="0"/>
              <a:t>2. </a:t>
            </a:r>
            <a:r>
              <a:rPr lang="sr-Latn-RS" dirty="0" smtClean="0"/>
              <a:t>Uspostavljanje novih usluga</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Usluge za koje su minimalni standardi već postavljeni, </a:t>
            </a:r>
            <a:r>
              <a:rPr lang="sr-Latn-RS" b="1" dirty="0" smtClean="0"/>
              <a:t>u odgovarajućim podzakonskim aktima</a:t>
            </a:r>
            <a:endParaRPr lang="en-US" b="1" dirty="0" smtClean="0"/>
          </a:p>
          <a:p>
            <a:r>
              <a:rPr lang="sr-Latn-RS" dirty="0" smtClean="0"/>
              <a:t>To su usluge koje se već pružaju drugde u Srbiji, ali </a:t>
            </a:r>
            <a:r>
              <a:rPr lang="sr-Latn-RS" b="1" dirty="0" smtClean="0"/>
              <a:t>ne i u opštinama</a:t>
            </a:r>
            <a:r>
              <a:rPr lang="sr-Latn-RS" dirty="0" smtClean="0"/>
              <a:t> koje su predmet predloženih projekata.</a:t>
            </a:r>
            <a:endParaRPr lang="en-US" dirty="0" smtClean="0"/>
          </a:p>
          <a:p>
            <a:r>
              <a:rPr lang="sr-Latn-RS" dirty="0" smtClean="0"/>
              <a:t>Projekti treba da pokriju barem 55% korisnika (osoba) </a:t>
            </a:r>
            <a:r>
              <a:rPr lang="sr-Latn-RS" b="1" dirty="0" smtClean="0"/>
              <a:t>koje se trenutno nalaze medju potencijalnim korisnicima.</a:t>
            </a:r>
            <a:endParaRPr lang="en-US" b="1" dirty="0" smtClean="0"/>
          </a:p>
          <a:p>
            <a:r>
              <a:rPr lang="sr-Latn-RS" dirty="0" smtClean="0"/>
              <a:t>Projekti treba da pokriju (po mogućnosti) </a:t>
            </a:r>
            <a:r>
              <a:rPr lang="sr-Latn-RS" b="1" dirty="0" smtClean="0"/>
              <a:t>manje razvijene lokalne samouprave.</a:t>
            </a:r>
            <a:endParaRPr lang="en-US" dirty="0"/>
          </a:p>
        </p:txBody>
      </p:sp>
    </p:spTree>
    <p:extLst>
      <p:ext uri="{BB962C8B-B14F-4D97-AF65-F5344CB8AC3E}">
        <p14:creationId xmlns:p14="http://schemas.microsoft.com/office/powerpoint/2010/main" val="2080865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1 </a:t>
            </a:r>
            <a:r>
              <a:rPr lang="en-GB" dirty="0"/>
              <a:t/>
            </a:r>
            <a:br>
              <a:rPr lang="en-GB" dirty="0"/>
            </a:br>
            <a:r>
              <a:rPr lang="en-GB" dirty="0" smtClean="0"/>
              <a:t>3. </a:t>
            </a:r>
            <a:r>
              <a:rPr lang="sr-Latn-RS" dirty="0" smtClean="0"/>
              <a:t>Inovativne usluge</a:t>
            </a:r>
            <a:endParaRPr lang="en-US" dirty="0"/>
          </a:p>
        </p:txBody>
      </p:sp>
      <p:sp>
        <p:nvSpPr>
          <p:cNvPr id="3" name="Content Placeholder 2"/>
          <p:cNvSpPr>
            <a:spLocks noGrp="1"/>
          </p:cNvSpPr>
          <p:nvPr>
            <p:ph idx="1"/>
          </p:nvPr>
        </p:nvSpPr>
        <p:spPr/>
        <p:txBody>
          <a:bodyPr>
            <a:normAutofit/>
          </a:bodyPr>
          <a:lstStyle/>
          <a:p>
            <a:r>
              <a:rPr lang="sr-Latn-RS" dirty="0" smtClean="0"/>
              <a:t>Ili</a:t>
            </a:r>
            <a:r>
              <a:rPr lang="en-GB" dirty="0" smtClean="0"/>
              <a:t>:</a:t>
            </a:r>
          </a:p>
          <a:p>
            <a:pPr lvl="1"/>
            <a:r>
              <a:rPr lang="sr-Latn-RS" dirty="0" smtClean="0"/>
              <a:t>Usluge socijalne zaštite za koje nisu razvijeni standardi</a:t>
            </a:r>
            <a:r>
              <a:rPr lang="en-GB" b="1" dirty="0" smtClean="0"/>
              <a:t>, </a:t>
            </a:r>
            <a:r>
              <a:rPr lang="sr-Latn-RS" b="1" dirty="0" smtClean="0"/>
              <a:t>ili</a:t>
            </a:r>
            <a:endParaRPr lang="en-GB" b="1" dirty="0" smtClean="0"/>
          </a:p>
          <a:p>
            <a:pPr lvl="1"/>
            <a:r>
              <a:rPr lang="en-US" dirty="0" smtClean="0"/>
              <a:t>Me</a:t>
            </a:r>
            <a:r>
              <a:rPr lang="sr-Latn-RS" dirty="0" smtClean="0"/>
              <a:t>đu-sektorske usluge (npr. socio-zdravstvene).</a:t>
            </a:r>
          </a:p>
          <a:p>
            <a:endParaRPr lang="en-US" dirty="0"/>
          </a:p>
        </p:txBody>
      </p:sp>
    </p:spTree>
    <p:extLst>
      <p:ext uri="{BB962C8B-B14F-4D97-AF65-F5344CB8AC3E}">
        <p14:creationId xmlns:p14="http://schemas.microsoft.com/office/powerpoint/2010/main" val="2504610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a:t>
            </a:r>
            <a:r>
              <a:rPr lang="en-US" dirty="0" smtClean="0"/>
              <a:t> 1 </a:t>
            </a:r>
            <a:r>
              <a:rPr lang="sr-Latn-RS" dirty="0" smtClean="0"/>
              <a:t>- </a:t>
            </a:r>
            <a:r>
              <a:rPr lang="en-US" dirty="0" err="1" smtClean="0"/>
              <a:t>Indikatori</a:t>
            </a:r>
            <a:endParaRPr lang="en-US" dirty="0"/>
          </a:p>
        </p:txBody>
      </p:sp>
      <p:sp>
        <p:nvSpPr>
          <p:cNvPr id="3" name="Content Placeholder 2"/>
          <p:cNvSpPr>
            <a:spLocks noGrp="1"/>
          </p:cNvSpPr>
          <p:nvPr>
            <p:ph idx="1"/>
          </p:nvPr>
        </p:nvSpPr>
        <p:spPr/>
        <p:txBody>
          <a:bodyPr/>
          <a:lstStyle/>
          <a:p>
            <a:r>
              <a:rPr lang="en-US" b="1" dirty="0" smtClean="0"/>
              <a:t>30% </a:t>
            </a:r>
            <a:r>
              <a:rPr lang="en-US" b="1" dirty="0" err="1" smtClean="0"/>
              <a:t>pove</a:t>
            </a:r>
            <a:r>
              <a:rPr lang="sr-Latn-RS" b="1" dirty="0" smtClean="0"/>
              <a:t>ć</a:t>
            </a:r>
            <a:r>
              <a:rPr lang="en-US" b="1" dirty="0" err="1" smtClean="0"/>
              <a:t>anje</a:t>
            </a:r>
            <a:r>
              <a:rPr lang="en-US" b="1" dirty="0" smtClean="0"/>
              <a:t> </a:t>
            </a:r>
            <a:r>
              <a:rPr lang="en-US" b="1" dirty="0" err="1" smtClean="0"/>
              <a:t>korisnika</a:t>
            </a:r>
            <a:r>
              <a:rPr lang="en-US" b="1" dirty="0" smtClean="0"/>
              <a:t> </a:t>
            </a:r>
            <a:r>
              <a:rPr lang="en-US" b="1" dirty="0" err="1" smtClean="0"/>
              <a:t>usluga</a:t>
            </a:r>
            <a:r>
              <a:rPr lang="en-US" b="1" dirty="0" smtClean="0"/>
              <a:t> </a:t>
            </a:r>
            <a:r>
              <a:rPr lang="en-US" b="1" dirty="0" err="1" smtClean="0"/>
              <a:t>socijalne</a:t>
            </a:r>
            <a:r>
              <a:rPr lang="en-US" b="1" dirty="0" smtClean="0"/>
              <a:t> za</a:t>
            </a:r>
            <a:r>
              <a:rPr lang="sr-Latn-RS" b="1" dirty="0" smtClean="0"/>
              <a:t>š</a:t>
            </a:r>
            <a:r>
              <a:rPr lang="en-US" b="1" dirty="0" err="1" smtClean="0"/>
              <a:t>tite</a:t>
            </a:r>
            <a:r>
              <a:rPr lang="en-US" b="1" dirty="0" smtClean="0"/>
              <a:t> u </a:t>
            </a:r>
            <a:r>
              <a:rPr lang="en-US" b="1" dirty="0" err="1" smtClean="0"/>
              <a:t>lokalnim</a:t>
            </a:r>
            <a:r>
              <a:rPr lang="en-US" b="1" dirty="0" smtClean="0"/>
              <a:t> </a:t>
            </a:r>
            <a:r>
              <a:rPr lang="en-US" b="1" dirty="0" err="1" smtClean="0"/>
              <a:t>zajednicama</a:t>
            </a:r>
            <a:endParaRPr lang="en-US" b="1" dirty="0"/>
          </a:p>
          <a:p>
            <a:r>
              <a:rPr lang="en-US" b="1" dirty="0" smtClean="0"/>
              <a:t>20% </a:t>
            </a:r>
            <a:r>
              <a:rPr lang="en-US" b="1" dirty="0" err="1" smtClean="0"/>
              <a:t>pove</a:t>
            </a:r>
            <a:r>
              <a:rPr lang="sr-Latn-RS" b="1" dirty="0" smtClean="0"/>
              <a:t>ć</a:t>
            </a:r>
            <a:r>
              <a:rPr lang="en-US" b="1" dirty="0" err="1" smtClean="0"/>
              <a:t>anje</a:t>
            </a:r>
            <a:r>
              <a:rPr lang="en-US" b="1" dirty="0" smtClean="0"/>
              <a:t> </a:t>
            </a:r>
            <a:r>
              <a:rPr lang="en-US" b="1" dirty="0" err="1" smtClean="0"/>
              <a:t>usluga</a:t>
            </a:r>
            <a:r>
              <a:rPr lang="en-US" b="1" dirty="0" smtClean="0"/>
              <a:t> </a:t>
            </a:r>
            <a:r>
              <a:rPr lang="en-US" b="1" dirty="0" err="1" smtClean="0"/>
              <a:t>socijalne</a:t>
            </a:r>
            <a:r>
              <a:rPr lang="en-US" b="1" dirty="0" smtClean="0"/>
              <a:t> za</a:t>
            </a:r>
            <a:r>
              <a:rPr lang="sr-Latn-RS" b="1" dirty="0" smtClean="0"/>
              <a:t>š</a:t>
            </a:r>
            <a:r>
              <a:rPr lang="en-US" b="1" dirty="0" err="1" smtClean="0"/>
              <a:t>tite</a:t>
            </a:r>
            <a:r>
              <a:rPr lang="en-US" b="1" dirty="0" smtClean="0"/>
              <a:t> u </a:t>
            </a:r>
            <a:r>
              <a:rPr lang="en-US" b="1" dirty="0" err="1" smtClean="0"/>
              <a:t>smislu</a:t>
            </a:r>
            <a:r>
              <a:rPr lang="en-US" b="1" dirty="0" smtClean="0"/>
              <a:t> </a:t>
            </a:r>
            <a:r>
              <a:rPr lang="en-US" b="1" dirty="0" err="1" smtClean="0"/>
              <a:t>teritorijalne</a:t>
            </a:r>
            <a:r>
              <a:rPr lang="en-US" b="1" dirty="0" smtClean="0"/>
              <a:t> </a:t>
            </a:r>
            <a:r>
              <a:rPr lang="en-US" b="1" dirty="0" err="1" smtClean="0"/>
              <a:t>pokrivenosti</a:t>
            </a:r>
            <a:endParaRPr lang="en-US" b="1" dirty="0"/>
          </a:p>
        </p:txBody>
      </p:sp>
    </p:spTree>
    <p:extLst>
      <p:ext uri="{BB962C8B-B14F-4D97-AF65-F5344CB8AC3E}">
        <p14:creationId xmlns:p14="http://schemas.microsoft.com/office/powerpoint/2010/main" val="720307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1 – </a:t>
            </a:r>
            <a:r>
              <a:rPr lang="en-US" dirty="0" err="1" smtClean="0"/>
              <a:t>Ukratko</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Pr</a:t>
            </a:r>
            <a:r>
              <a:rPr lang="sr-Latn-RS" b="1" dirty="0" smtClean="0"/>
              <a:t>užanje usluga zaštite u lokalnim zajednicama za ranjive i ugrožene grupe </a:t>
            </a:r>
            <a:r>
              <a:rPr lang="sr-Latn-RS" dirty="0" smtClean="0"/>
              <a:t>je obavezno</a:t>
            </a:r>
            <a:endParaRPr lang="en-US" b="1" dirty="0" smtClean="0"/>
          </a:p>
          <a:p>
            <a:r>
              <a:rPr lang="sr-Latn-RS" dirty="0" smtClean="0"/>
              <a:t>Podnosioci predloga projekta moraju uključivati direktan rad sa ugroženim korisnicima (nema studija, analiza politika, istraživanja, već je reč o konkretnim uslugama koje se pružaju ljudima koji se nalaze u stanju socijalne potrebe) </a:t>
            </a:r>
          </a:p>
          <a:p>
            <a:r>
              <a:rPr lang="sr-Latn-RS" b="1" dirty="0" smtClean="0"/>
              <a:t>Nezavisni nadzor nad pruženim uslugama od nezavisnih trećih lica</a:t>
            </a:r>
            <a:r>
              <a:rPr lang="sr-Latn-RS" dirty="0" smtClean="0"/>
              <a:t> je obavezan </a:t>
            </a:r>
          </a:p>
          <a:p>
            <a:r>
              <a:rPr lang="sr-Latn-RS" dirty="0" smtClean="0"/>
              <a:t>Praćenje pružanja usluga mora da doprinese poštovanju osnovnih ljudskih prava.</a:t>
            </a:r>
            <a:endParaRPr lang="en-US" dirty="0"/>
          </a:p>
        </p:txBody>
      </p:sp>
    </p:spTree>
    <p:extLst>
      <p:ext uri="{BB962C8B-B14F-4D97-AF65-F5344CB8AC3E}">
        <p14:creationId xmlns:p14="http://schemas.microsoft.com/office/powerpoint/2010/main" val="1466392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1 – Saveti</a:t>
            </a:r>
            <a:endParaRPr lang="en-US" dirty="0"/>
          </a:p>
        </p:txBody>
      </p:sp>
      <p:sp>
        <p:nvSpPr>
          <p:cNvPr id="3" name="Content Placeholder 2"/>
          <p:cNvSpPr>
            <a:spLocks noGrp="1"/>
          </p:cNvSpPr>
          <p:nvPr>
            <p:ph idx="1"/>
          </p:nvPr>
        </p:nvSpPr>
        <p:spPr/>
        <p:txBody>
          <a:bodyPr>
            <a:normAutofit fontScale="92500" lnSpcReduction="20000"/>
          </a:bodyPr>
          <a:lstStyle/>
          <a:p>
            <a:r>
              <a:rPr lang="sr-Latn-RS" sz="2800" dirty="0" smtClean="0"/>
              <a:t>Potkrepite vaše tvrdnje sa tačnim ciframa:</a:t>
            </a:r>
          </a:p>
          <a:p>
            <a:pPr lvl="1"/>
            <a:r>
              <a:rPr lang="sr-Latn-RS" sz="2400" dirty="0" smtClean="0"/>
              <a:t>Kolikom broju osoba je potrebna usluga,</a:t>
            </a:r>
          </a:p>
          <a:p>
            <a:pPr lvl="1"/>
            <a:r>
              <a:rPr lang="sr-Latn-RS" sz="2400" dirty="0" smtClean="0"/>
              <a:t>Koliko osoba je trenutno obuhvaćeno uslugom,</a:t>
            </a:r>
          </a:p>
          <a:p>
            <a:pPr lvl="1"/>
            <a:r>
              <a:rPr lang="sr-Latn-RS" sz="2400" dirty="0" smtClean="0"/>
              <a:t>Koliko osoba će biti obuhvaćeno uslugom.</a:t>
            </a:r>
          </a:p>
          <a:p>
            <a:r>
              <a:rPr lang="sr-Latn-RS" sz="2800" dirty="0" smtClean="0"/>
              <a:t>Možete koristiti izveštaj Tima za socijalno uključivanje i smanjenje siromaštva za </a:t>
            </a:r>
            <a:r>
              <a:rPr lang="sr-Latn-RS" sz="2800" b="1" dirty="0" smtClean="0"/>
              <a:t>polazne informacije </a:t>
            </a:r>
            <a:r>
              <a:rPr lang="sr-Latn-RS" sz="2800" dirty="0" smtClean="0"/>
              <a:t>(o broju korisnika)</a:t>
            </a:r>
            <a:r>
              <a:rPr lang="sr-Latn-RS" sz="2800" b="1" dirty="0" smtClean="0"/>
              <a:t>: </a:t>
            </a:r>
            <a:r>
              <a:rPr lang="sr-Latn-RS" sz="2800" dirty="0" smtClean="0">
                <a:hlinkClick r:id="rId3"/>
              </a:rPr>
              <a:t>http://www.inkluzija.gov.rs/?p=21918&amp;lang=sr</a:t>
            </a:r>
            <a:r>
              <a:rPr lang="en-GB" sz="2800" dirty="0" smtClean="0"/>
              <a:t/>
            </a:r>
            <a:br>
              <a:rPr lang="en-GB" sz="2800" dirty="0" smtClean="0"/>
            </a:br>
            <a:r>
              <a:rPr lang="en-GB" sz="2200" dirty="0" smtClean="0"/>
              <a:t>(</a:t>
            </a:r>
            <a:r>
              <a:rPr lang="sr-Latn-RS" sz="2200" dirty="0" smtClean="0"/>
              <a:t>Ukoliko smatrate da su podaci iz izveštaja netačni, potkrepite vaše tvrdnje)</a:t>
            </a:r>
          </a:p>
          <a:p>
            <a:r>
              <a:rPr lang="sr-Latn-RS" sz="2800" dirty="0" smtClean="0"/>
              <a:t>Koristite isključivo proverljive izjave: Ugovarač (DEU) može da zahteva i da proveri lične podatke korisnika za koje pružate uslugu. </a:t>
            </a:r>
          </a:p>
        </p:txBody>
      </p:sp>
    </p:spTree>
    <p:extLst>
      <p:ext uri="{BB962C8B-B14F-4D97-AF65-F5344CB8AC3E}">
        <p14:creationId xmlns:p14="http://schemas.microsoft.com/office/powerpoint/2010/main" val="152967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Ciljevi konkursa</a:t>
            </a:r>
            <a:endParaRPr lang="en-US" dirty="0"/>
          </a:p>
        </p:txBody>
      </p:sp>
      <p:sp>
        <p:nvSpPr>
          <p:cNvPr id="3" name="Content Placeholder 2"/>
          <p:cNvSpPr>
            <a:spLocks noGrp="1"/>
          </p:cNvSpPr>
          <p:nvPr>
            <p:ph idx="1"/>
          </p:nvPr>
        </p:nvSpPr>
        <p:spPr/>
        <p:txBody>
          <a:bodyPr/>
          <a:lstStyle/>
          <a:p>
            <a:pPr marL="0" indent="0">
              <a:buNone/>
            </a:pPr>
            <a:r>
              <a:rPr lang="sr-Latn-RS" b="1" dirty="0" smtClean="0"/>
              <a:t>Opšti cilj: </a:t>
            </a:r>
            <a:endParaRPr lang="en-US" b="1" dirty="0" smtClean="0"/>
          </a:p>
          <a:p>
            <a:r>
              <a:rPr lang="sr-Latn-RS" dirty="0" smtClean="0"/>
              <a:t>Poboljšati socijalnu uključenost i smanjiti siromaštvo najugroženijih društvenih grupa</a:t>
            </a:r>
            <a:endParaRPr lang="en-US" dirty="0"/>
          </a:p>
        </p:txBody>
      </p:sp>
    </p:spTree>
    <p:extLst>
      <p:ext uri="{BB962C8B-B14F-4D97-AF65-F5344CB8AC3E}">
        <p14:creationId xmlns:p14="http://schemas.microsoft.com/office/powerpoint/2010/main" val="3044485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1 – Saveti </a:t>
            </a:r>
            <a:r>
              <a:rPr lang="sr-Latn-RS" sz="3200" dirty="0" smtClean="0"/>
              <a:t>(nastavak)</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Obuhvatite osobe koje su višestruko socijalno isključene</a:t>
            </a:r>
            <a:r>
              <a:rPr lang="sr-Latn-RS" b="1" dirty="0" smtClean="0"/>
              <a:t> </a:t>
            </a:r>
            <a:r>
              <a:rPr lang="sr-Latn-RS" dirty="0" smtClean="0"/>
              <a:t>(npr. žive u udaljenim i izolovanim mestima, bez stalnog su prebivališta, bez dokumenata,</a:t>
            </a:r>
            <a:r>
              <a:rPr lang="en-US" dirty="0" smtClean="0"/>
              <a:t> </a:t>
            </a:r>
            <a:r>
              <a:rPr lang="sr-Latn-RS" dirty="0" smtClean="0"/>
              <a:t>diskriminisani su u različitim oblastima)</a:t>
            </a:r>
            <a:endParaRPr lang="en-US" dirty="0"/>
          </a:p>
          <a:p>
            <a:r>
              <a:rPr lang="sr-Latn-RS" dirty="0" smtClean="0"/>
              <a:t>Obezbedite dostupnost </a:t>
            </a:r>
            <a:r>
              <a:rPr lang="sr-Latn-RS" b="1" dirty="0" smtClean="0"/>
              <a:t>usluga za pripadnike romske zajednice</a:t>
            </a:r>
            <a:r>
              <a:rPr lang="sr-Latn-RS" dirty="0" smtClean="0"/>
              <a:t> (obavezno pružanje dokaza)</a:t>
            </a:r>
          </a:p>
          <a:p>
            <a:r>
              <a:rPr lang="sr-Latn-RS" dirty="0" smtClean="0"/>
              <a:t>Obezbedite da je uslugom obuhvaćeno </a:t>
            </a:r>
            <a:r>
              <a:rPr lang="sr-Latn-RS" b="1" dirty="0" smtClean="0"/>
              <a:t>najmanje 50% korisnika ženskog pola </a:t>
            </a:r>
            <a:r>
              <a:rPr lang="sr-Latn-RS" dirty="0" smtClean="0"/>
              <a:t>(obavezno </a:t>
            </a:r>
            <a:r>
              <a:rPr lang="sr-Latn-RS" dirty="0"/>
              <a:t>pružanje dokaza)</a:t>
            </a:r>
            <a:endParaRPr lang="en-US" dirty="0"/>
          </a:p>
        </p:txBody>
      </p:sp>
    </p:spTree>
    <p:extLst>
      <p:ext uri="{BB962C8B-B14F-4D97-AF65-F5344CB8AC3E}">
        <p14:creationId xmlns:p14="http://schemas.microsoft.com/office/powerpoint/2010/main" val="902152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1 – Saveti </a:t>
            </a:r>
            <a:r>
              <a:rPr lang="sr-Latn-RS" sz="3200" dirty="0" smtClean="0"/>
              <a:t>(nastavak II)</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Planirajte slanje </a:t>
            </a:r>
            <a:r>
              <a:rPr lang="sr-Latn-RS" b="1" dirty="0" smtClean="0"/>
              <a:t>zahteva za izdavanje licence.</a:t>
            </a:r>
            <a:r>
              <a:rPr lang="sr-Latn-RS" dirty="0" smtClean="0"/>
              <a:t> Obavezno je dostavljanje dokaza o takvim zahtevima.</a:t>
            </a:r>
            <a:r>
              <a:rPr lang="en-US" dirty="0" smtClean="0"/>
              <a:t> </a:t>
            </a:r>
            <a:endParaRPr lang="en-US" dirty="0"/>
          </a:p>
          <a:p>
            <a:r>
              <a:rPr lang="sr-Latn-RS" dirty="0" smtClean="0"/>
              <a:t>Planirajte </a:t>
            </a:r>
            <a:r>
              <a:rPr lang="sr-Latn-RS" b="1" dirty="0" smtClean="0"/>
              <a:t>finansijsko učešće u budžetima lokalnih samouprava.</a:t>
            </a:r>
            <a:r>
              <a:rPr lang="sr-Latn-RS" dirty="0" smtClean="0"/>
              <a:t> Obavezno je podnošenje pisma podrške/obavezivanja od lokalne samouprave.</a:t>
            </a:r>
            <a:r>
              <a:rPr lang="en-US" dirty="0" smtClean="0"/>
              <a:t> </a:t>
            </a:r>
            <a:endParaRPr lang="en-US" dirty="0"/>
          </a:p>
          <a:p>
            <a:r>
              <a:rPr lang="sr-Latn-RS" b="1" dirty="0" smtClean="0"/>
              <a:t>Što pre stupite u kontakt sa iskusnim trećim licima</a:t>
            </a:r>
            <a:r>
              <a:rPr lang="sr-Latn-RS" dirty="0" smtClean="0"/>
              <a:t> kako biste osigurali praćenje usluga sa obaveznim osvrtom na osnovna ljudska prava.</a:t>
            </a:r>
            <a:endParaRPr lang="en-US" dirty="0"/>
          </a:p>
        </p:txBody>
      </p:sp>
    </p:spTree>
    <p:extLst>
      <p:ext uri="{BB962C8B-B14F-4D97-AF65-F5344CB8AC3E}">
        <p14:creationId xmlns:p14="http://schemas.microsoft.com/office/powerpoint/2010/main" val="2915698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sr-Latn-RS" dirty="0" smtClean="0"/>
              <a:t>Lot 1 – </a:t>
            </a:r>
            <a:r>
              <a:rPr lang="sr-Latn-RS" b="1" dirty="0" smtClean="0"/>
              <a:t>Obavezni detalji</a:t>
            </a:r>
            <a:r>
              <a:rPr lang="sr-Latn-RS" dirty="0" smtClean="0"/>
              <a:t> koji treba da se navedu u koncept noti</a:t>
            </a:r>
            <a:endParaRPr lang="en-US" dirty="0"/>
          </a:p>
        </p:txBody>
      </p:sp>
      <p:sp>
        <p:nvSpPr>
          <p:cNvPr id="3" name="Content Placeholder 2"/>
          <p:cNvSpPr>
            <a:spLocks noGrp="1"/>
          </p:cNvSpPr>
          <p:nvPr>
            <p:ph idx="1"/>
          </p:nvPr>
        </p:nvSpPr>
        <p:spPr>
          <a:xfrm>
            <a:off x="467544" y="1700808"/>
            <a:ext cx="8229600" cy="4392489"/>
          </a:xfrm>
        </p:spPr>
        <p:txBody>
          <a:bodyPr>
            <a:noAutofit/>
          </a:bodyPr>
          <a:lstStyle/>
          <a:p>
            <a:r>
              <a:rPr lang="sr-Latn-RS" sz="2400" b="1" dirty="0" smtClean="0"/>
              <a:t>Koje usluge</a:t>
            </a:r>
            <a:r>
              <a:rPr lang="sr-Latn-RS" sz="2400" dirty="0" smtClean="0"/>
              <a:t> želite da održite ili razvijete (koristite iste izraze kao što su navedeni u Zakonu o socijalnoj zažtiti)</a:t>
            </a:r>
            <a:endParaRPr lang="sr-Latn-RS" sz="2400" b="1" dirty="0" smtClean="0"/>
          </a:p>
          <a:p>
            <a:r>
              <a:rPr lang="sr-Latn-RS" sz="2400" dirty="0" smtClean="0"/>
              <a:t>Gde </a:t>
            </a:r>
            <a:r>
              <a:rPr lang="sr-Latn-RS" sz="2400" b="1" dirty="0" smtClean="0"/>
              <a:t>(opština, lokalna zajednica)</a:t>
            </a:r>
            <a:r>
              <a:rPr lang="sr-Latn-RS" sz="2400" dirty="0" smtClean="0"/>
              <a:t> će se usluge odvijati?</a:t>
            </a:r>
            <a:endParaRPr lang="en-GB" sz="2400" dirty="0" smtClean="0"/>
          </a:p>
          <a:p>
            <a:r>
              <a:rPr lang="sr-Latn-RS" sz="2400" dirty="0" smtClean="0"/>
              <a:t>Kakva je </a:t>
            </a:r>
            <a:r>
              <a:rPr lang="sr-Latn-RS" sz="2400" b="1" dirty="0" smtClean="0"/>
              <a:t>trenutna situacija</a:t>
            </a:r>
            <a:r>
              <a:rPr lang="sr-Latn-RS" sz="2400" dirty="0" smtClean="0"/>
              <a:t>:</a:t>
            </a:r>
          </a:p>
          <a:p>
            <a:pPr lvl="1"/>
            <a:r>
              <a:rPr lang="sr-Latn-RS" sz="2400" dirty="0" smtClean="0"/>
              <a:t>Koliko </a:t>
            </a:r>
            <a:r>
              <a:rPr lang="sr-Latn-RS" sz="2400" b="1" dirty="0" smtClean="0"/>
              <a:t>osoba</a:t>
            </a:r>
            <a:r>
              <a:rPr lang="sr-Latn-RS" sz="2400" dirty="0" smtClean="0"/>
              <a:t> je trenutno obuhvaćeno uslugom i na koji način?</a:t>
            </a:r>
          </a:p>
          <a:p>
            <a:pPr lvl="1"/>
            <a:r>
              <a:rPr lang="sr-Latn-RS" sz="2400" dirty="0" smtClean="0"/>
              <a:t>Koliko </a:t>
            </a:r>
            <a:r>
              <a:rPr lang="sr-Latn-RS" sz="2400" b="1" dirty="0" smtClean="0"/>
              <a:t>novčanih sredstava</a:t>
            </a:r>
            <a:r>
              <a:rPr lang="sr-Latn-RS" sz="2400" dirty="0" smtClean="0"/>
              <a:t> se trenutno izdvaja za usluge i iz kojih izvora?</a:t>
            </a:r>
          </a:p>
          <a:p>
            <a:pPr lvl="1"/>
            <a:r>
              <a:rPr lang="sr-Latn-RS" sz="2400" dirty="0" smtClean="0"/>
              <a:t>Koliko ukupno osoba </a:t>
            </a:r>
            <a:r>
              <a:rPr lang="sr-Latn-RS" sz="2400" b="1" dirty="0" smtClean="0"/>
              <a:t>ima potrebu</a:t>
            </a:r>
            <a:r>
              <a:rPr lang="sr-Latn-RS" sz="2400" dirty="0" smtClean="0"/>
              <a:t> za uslugama i kako ste izračunali taj broj?</a:t>
            </a:r>
            <a:endParaRPr lang="sr-Latn-RS" sz="2400" dirty="0"/>
          </a:p>
          <a:p>
            <a:r>
              <a:rPr lang="sr-Latn-RS" sz="2400" dirty="0" smtClean="0"/>
              <a:t>Koliko </a:t>
            </a:r>
            <a:r>
              <a:rPr lang="sr-Latn-RS" sz="2400" b="1" dirty="0" smtClean="0"/>
              <a:t>osoba planirate da obuhvatite</a:t>
            </a:r>
            <a:r>
              <a:rPr lang="sr-Latn-RS" sz="2400" dirty="0" smtClean="0"/>
              <a:t> uslugom i na koji način?</a:t>
            </a:r>
          </a:p>
        </p:txBody>
      </p:sp>
    </p:spTree>
    <p:extLst>
      <p:ext uri="{BB962C8B-B14F-4D97-AF65-F5344CB8AC3E}">
        <p14:creationId xmlns:p14="http://schemas.microsoft.com/office/powerpoint/2010/main" val="1507401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a:t>
            </a:r>
            <a:r>
              <a:rPr lang="en-US" dirty="0" smtClean="0"/>
              <a:t> </a:t>
            </a:r>
            <a:r>
              <a:rPr lang="en-US" dirty="0"/>
              <a:t>1 – </a:t>
            </a:r>
            <a:r>
              <a:rPr lang="sr-Latn-RS" b="1" dirty="0"/>
              <a:t>Obavezni detalji</a:t>
            </a:r>
            <a:r>
              <a:rPr lang="sr-Latn-RS" dirty="0"/>
              <a:t> koji treba da se navedu u konceptu </a:t>
            </a:r>
            <a:r>
              <a:rPr lang="sr-Latn-RS" dirty="0" smtClean="0"/>
              <a:t>projekta </a:t>
            </a:r>
            <a:r>
              <a:rPr lang="sr-Latn-RS" sz="2000" dirty="0" smtClean="0"/>
              <a:t>(nastavak)</a:t>
            </a:r>
            <a:endParaRPr lang="en-US" sz="2700" dirty="0"/>
          </a:p>
        </p:txBody>
      </p:sp>
      <p:sp>
        <p:nvSpPr>
          <p:cNvPr id="3" name="Content Placeholder 2"/>
          <p:cNvSpPr>
            <a:spLocks noGrp="1"/>
          </p:cNvSpPr>
          <p:nvPr>
            <p:ph idx="1"/>
          </p:nvPr>
        </p:nvSpPr>
        <p:spPr/>
        <p:txBody>
          <a:bodyPr>
            <a:noAutofit/>
          </a:bodyPr>
          <a:lstStyle/>
          <a:p>
            <a:r>
              <a:rPr lang="sr-Latn-RS" sz="2300" dirty="0" smtClean="0"/>
              <a:t>Kako </a:t>
            </a:r>
            <a:r>
              <a:rPr lang="sr-Latn-RS" sz="2300" b="1" dirty="0" smtClean="0"/>
              <a:t>planirate da održite </a:t>
            </a:r>
            <a:r>
              <a:rPr lang="sr-Latn-RS" sz="2300" dirty="0" smtClean="0"/>
              <a:t>usluge nakon 2017?</a:t>
            </a:r>
          </a:p>
          <a:p>
            <a:r>
              <a:rPr lang="sr-Latn-RS" sz="2300" dirty="0" smtClean="0"/>
              <a:t>Kakva je trenutna situacija što se tiče </a:t>
            </a:r>
            <a:r>
              <a:rPr lang="sr-Latn-RS" sz="2300" b="1" dirty="0" smtClean="0"/>
              <a:t>licenciranja</a:t>
            </a:r>
            <a:r>
              <a:rPr lang="sr-Latn-RS" sz="2300" dirty="0" smtClean="0"/>
              <a:t>?</a:t>
            </a:r>
          </a:p>
          <a:p>
            <a:r>
              <a:rPr lang="sr-Latn-RS" sz="2300" dirty="0" smtClean="0"/>
              <a:t>Na koji način će </a:t>
            </a:r>
            <a:r>
              <a:rPr lang="sr-Latn-RS" sz="2300" b="1" dirty="0" smtClean="0"/>
              <a:t>Romi</a:t>
            </a:r>
            <a:r>
              <a:rPr lang="sr-Latn-RS" sz="2300" dirty="0" smtClean="0"/>
              <a:t> biti obuhvaćeni?</a:t>
            </a:r>
            <a:r>
              <a:rPr lang="en-US" sz="2300" dirty="0" smtClean="0"/>
              <a:t> </a:t>
            </a:r>
            <a:endParaRPr lang="en-US" sz="2300" dirty="0"/>
          </a:p>
          <a:p>
            <a:r>
              <a:rPr lang="sr-Latn-RS" sz="2300" dirty="0" smtClean="0"/>
              <a:t>Kako ćete organizovati sistem upućivanja korisnika na korišćenje usluge?</a:t>
            </a:r>
          </a:p>
          <a:p>
            <a:r>
              <a:rPr lang="sr-Latn-RS" sz="2300" dirty="0" smtClean="0"/>
              <a:t>Koji će biti </a:t>
            </a:r>
            <a:r>
              <a:rPr lang="sr-Latn-RS" sz="2300" b="1" dirty="0" smtClean="0"/>
              <a:t>kriterijumi odabira</a:t>
            </a:r>
            <a:r>
              <a:rPr lang="sr-Latn-RS" sz="2300" dirty="0" smtClean="0"/>
              <a:t> korisnika?</a:t>
            </a:r>
            <a:endParaRPr lang="sr-Latn-RS" sz="2300" dirty="0"/>
          </a:p>
          <a:p>
            <a:r>
              <a:rPr lang="sr-Latn-RS" sz="2300" dirty="0" smtClean="0"/>
              <a:t>Kako ćete obezbediti princip da „najugroženiji budu prvi obuhvaćeni uslugom“? </a:t>
            </a:r>
          </a:p>
          <a:p>
            <a:r>
              <a:rPr lang="sr-Latn-RS" sz="2300" dirty="0" smtClean="0"/>
              <a:t>Ako se prijavljujete za „</a:t>
            </a:r>
            <a:r>
              <a:rPr lang="sr-Latn-RS" sz="2300" b="1" dirty="0" smtClean="0"/>
              <a:t>klaster</a:t>
            </a:r>
            <a:r>
              <a:rPr lang="en-US" sz="2300" b="1" dirty="0" smtClean="0"/>
              <a:t>ski</a:t>
            </a:r>
            <a:r>
              <a:rPr lang="sr-Latn-RS" sz="2300" b="1" dirty="0" smtClean="0"/>
              <a:t>“ projekat</a:t>
            </a:r>
            <a:r>
              <a:rPr lang="sr-Latn-RS" sz="2300" dirty="0" smtClean="0"/>
              <a:t> – objasnite zašto? Koliko ćete novca uštedeti (nominalno) i na koji način?</a:t>
            </a:r>
            <a:endParaRPr lang="en-US" sz="2300" dirty="0"/>
          </a:p>
        </p:txBody>
      </p:sp>
    </p:spTree>
    <p:extLst>
      <p:ext uri="{BB962C8B-B14F-4D97-AF65-F5344CB8AC3E}">
        <p14:creationId xmlns:p14="http://schemas.microsoft.com/office/powerpoint/2010/main" val="3075672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a:t>
            </a:r>
            <a:r>
              <a:rPr lang="en-US" dirty="0" smtClean="0"/>
              <a:t>1 </a:t>
            </a:r>
            <a:r>
              <a:rPr lang="en-US" dirty="0"/>
              <a:t>– </a:t>
            </a:r>
            <a:r>
              <a:rPr lang="sr-Latn-RS" b="1" dirty="0"/>
              <a:t>Obavezni detalji</a:t>
            </a:r>
            <a:r>
              <a:rPr lang="sr-Latn-RS" dirty="0"/>
              <a:t> koji treba da se navedu u konceptu projekta </a:t>
            </a:r>
            <a:r>
              <a:rPr lang="sr-Latn-RS" sz="2000" dirty="0"/>
              <a:t>(nastavak)</a:t>
            </a:r>
            <a:endParaRPr lang="en-US" dirty="0"/>
          </a:p>
        </p:txBody>
      </p:sp>
      <p:sp>
        <p:nvSpPr>
          <p:cNvPr id="3" name="Content Placeholder 2"/>
          <p:cNvSpPr>
            <a:spLocks noGrp="1"/>
          </p:cNvSpPr>
          <p:nvPr>
            <p:ph idx="1"/>
          </p:nvPr>
        </p:nvSpPr>
        <p:spPr>
          <a:xfrm>
            <a:off x="518864" y="1556792"/>
            <a:ext cx="8229600" cy="4525963"/>
          </a:xfrm>
        </p:spPr>
        <p:txBody>
          <a:bodyPr>
            <a:normAutofit lnSpcReduction="10000"/>
          </a:bodyPr>
          <a:lstStyle/>
          <a:p>
            <a:r>
              <a:rPr lang="sr-Latn-RS" sz="2200" dirty="0" smtClean="0"/>
              <a:t>Da biste </a:t>
            </a:r>
            <a:r>
              <a:rPr lang="sr-Latn-RS" sz="2200" b="1" dirty="0" smtClean="0"/>
              <a:t>pokrenuli nove usluge</a:t>
            </a:r>
            <a:r>
              <a:rPr lang="sr-Latn-RS" sz="2200" dirty="0" smtClean="0"/>
              <a:t>: navedite kojoj grupi vaša opština pripada</a:t>
            </a:r>
          </a:p>
          <a:p>
            <a:r>
              <a:rPr lang="sr-Latn-RS" sz="2200" dirty="0" smtClean="0"/>
              <a:t>Za </a:t>
            </a:r>
            <a:r>
              <a:rPr lang="sr-Latn-RS" sz="2200" b="1" dirty="0" smtClean="0"/>
              <a:t>inovativne usluge</a:t>
            </a:r>
            <a:r>
              <a:rPr lang="sr-Latn-RS" sz="2200" dirty="0" smtClean="0"/>
              <a:t>: kako ćete obezbediti pokrivenost uslugama i uštedu u budžetu? Navedite međunarodno iskustvo, ukoliko je moguće. Podnesite dokaze o međusektorskim aktivnostima u vidu pisama namere/podrške od zdravstevnog sektora, obrazovnog sektora itd.</a:t>
            </a:r>
            <a:endParaRPr lang="sr-Latn-RS" sz="2200" dirty="0"/>
          </a:p>
          <a:p>
            <a:r>
              <a:rPr lang="sr-Latn-RS" sz="2200" dirty="0" smtClean="0"/>
              <a:t>Ukoliko pokrećete usluge koje podrazumevaju prostor u kome se usluga pruža (npr. dnevni boravak, smeštaj) podnesite </a:t>
            </a:r>
            <a:r>
              <a:rPr lang="sr-Latn-RS" sz="2200" b="1" dirty="0" smtClean="0"/>
              <a:t>informacije iz katastra</a:t>
            </a:r>
            <a:r>
              <a:rPr lang="sr-Latn-RS" sz="2200" dirty="0" smtClean="0"/>
              <a:t>, tačnu </a:t>
            </a:r>
            <a:r>
              <a:rPr lang="sr-Latn-RS" sz="2200" b="1" dirty="0" smtClean="0"/>
              <a:t>adresu</a:t>
            </a:r>
            <a:r>
              <a:rPr lang="sr-Latn-RS" sz="2200" dirty="0" smtClean="0"/>
              <a:t> ovog objekta i objasnite dostupnost ovog objekta – ovo je veoma bitno ukoliko tražite sredstva za građevinske investicije.</a:t>
            </a:r>
            <a:r>
              <a:rPr lang="en-US" sz="2200" dirty="0" smtClean="0"/>
              <a:t> </a:t>
            </a:r>
            <a:endParaRPr lang="en-US" sz="2200" dirty="0"/>
          </a:p>
          <a:p>
            <a:r>
              <a:rPr lang="sr-Latn-RS" sz="2200" dirty="0" smtClean="0"/>
              <a:t>Kako ćete da obezbedite </a:t>
            </a:r>
            <a:r>
              <a:rPr lang="sr-Latn-RS" sz="2200" b="1" dirty="0" smtClean="0"/>
              <a:t>praćenje usluga sa obaveznim osvrtom na poštovanje osnovnih ljudskih prava</a:t>
            </a:r>
            <a:r>
              <a:rPr lang="sr-Latn-RS" sz="2200" dirty="0" smtClean="0"/>
              <a:t>?</a:t>
            </a:r>
            <a:r>
              <a:rPr lang="en-US" sz="2200" dirty="0" smtClean="0"/>
              <a:t> </a:t>
            </a:r>
            <a:endParaRPr lang="en-US" sz="2200" dirty="0"/>
          </a:p>
        </p:txBody>
      </p:sp>
    </p:spTree>
    <p:extLst>
      <p:ext uri="{BB962C8B-B14F-4D97-AF65-F5344CB8AC3E}">
        <p14:creationId xmlns:p14="http://schemas.microsoft.com/office/powerpoint/2010/main" val="3060496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1</a:t>
            </a:r>
            <a:endParaRPr lang="en-US" dirty="0"/>
          </a:p>
        </p:txBody>
      </p:sp>
      <p:sp>
        <p:nvSpPr>
          <p:cNvPr id="3" name="Content Placeholder 2"/>
          <p:cNvSpPr>
            <a:spLocks noGrp="1"/>
          </p:cNvSpPr>
          <p:nvPr>
            <p:ph idx="1"/>
          </p:nvPr>
        </p:nvSpPr>
        <p:spPr/>
        <p:txBody>
          <a:bodyPr/>
          <a:lstStyle/>
          <a:p>
            <a:r>
              <a:rPr lang="sr-Latn-RS" dirty="0" smtClean="0"/>
              <a:t>Pitanja?</a:t>
            </a:r>
          </a:p>
          <a:p>
            <a:r>
              <a:rPr lang="sr-Latn-RS" dirty="0" smtClean="0"/>
              <a:t>Komentari?</a:t>
            </a:r>
          </a:p>
          <a:p>
            <a:r>
              <a:rPr lang="sr-Latn-RS" dirty="0" smtClean="0"/>
              <a:t>Teme koje zahtevaju dalju diskusiju?</a:t>
            </a:r>
          </a:p>
          <a:p>
            <a:r>
              <a:rPr lang="sr-Latn-RS" dirty="0" smtClean="0"/>
              <a:t>Prikazivanje kratkog filma o licenciranju</a:t>
            </a:r>
            <a:endParaRPr lang="en-US" dirty="0"/>
          </a:p>
        </p:txBody>
      </p:sp>
    </p:spTree>
    <p:extLst>
      <p:ext uri="{BB962C8B-B14F-4D97-AF65-F5344CB8AC3E}">
        <p14:creationId xmlns:p14="http://schemas.microsoft.com/office/powerpoint/2010/main" val="29629832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Latn-RS" dirty="0" smtClean="0"/>
              <a:t>Lot 2</a:t>
            </a:r>
            <a:endParaRPr lang="en-US" dirty="0"/>
          </a:p>
        </p:txBody>
      </p:sp>
      <p:sp>
        <p:nvSpPr>
          <p:cNvPr id="5" name="Text Placeholder 4"/>
          <p:cNvSpPr>
            <a:spLocks noGrp="1"/>
          </p:cNvSpPr>
          <p:nvPr>
            <p:ph type="body" idx="1"/>
          </p:nvPr>
        </p:nvSpPr>
        <p:spPr/>
        <p:txBody>
          <a:bodyPr/>
          <a:lstStyle/>
          <a:p>
            <a:r>
              <a:rPr lang="sr-Latn-RS" dirty="0" smtClean="0"/>
              <a:t>Inicijative za aktivno uključivanje predstavnika romske nacionalne manjine</a:t>
            </a:r>
            <a:endParaRPr lang="en-US" dirty="0"/>
          </a:p>
        </p:txBody>
      </p:sp>
    </p:spTree>
    <p:extLst>
      <p:ext uri="{BB962C8B-B14F-4D97-AF65-F5344CB8AC3E}">
        <p14:creationId xmlns:p14="http://schemas.microsoft.com/office/powerpoint/2010/main" val="4210176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Latn-RS" dirty="0" smtClean="0"/>
              <a:t>Lot 2</a:t>
            </a:r>
            <a:r>
              <a:rPr lang="en-US" dirty="0" smtClean="0"/>
              <a:t> – </a:t>
            </a:r>
            <a:r>
              <a:rPr lang="sr-Latn-RS" dirty="0" smtClean="0"/>
              <a:t>Veličina granta, ko-finansiranje i trajanje</a:t>
            </a:r>
            <a:endParaRPr lang="en-US" dirty="0"/>
          </a:p>
        </p:txBody>
      </p:sp>
      <p:sp>
        <p:nvSpPr>
          <p:cNvPr id="5" name="Content Placeholder 4"/>
          <p:cNvSpPr>
            <a:spLocks noGrp="1"/>
          </p:cNvSpPr>
          <p:nvPr>
            <p:ph idx="1"/>
          </p:nvPr>
        </p:nvSpPr>
        <p:spPr/>
        <p:txBody>
          <a:bodyPr>
            <a:normAutofit fontScale="92500" lnSpcReduction="10000"/>
          </a:bodyPr>
          <a:lstStyle/>
          <a:p>
            <a:r>
              <a:rPr lang="sr-Latn-RS" dirty="0" smtClean="0"/>
              <a:t>Za projekte koji ne uključuju re-grantiranje:</a:t>
            </a:r>
          </a:p>
          <a:p>
            <a:pPr lvl="1"/>
            <a:r>
              <a:rPr lang="sr-Latn-RS" b="1" dirty="0" smtClean="0"/>
              <a:t>Od 60.000 do 200.000 evra</a:t>
            </a:r>
          </a:p>
          <a:p>
            <a:pPr lvl="1"/>
            <a:r>
              <a:rPr lang="sr-Latn-RS" dirty="0" smtClean="0"/>
              <a:t>Trajanje od 18 do 24 meseci.</a:t>
            </a:r>
          </a:p>
          <a:p>
            <a:r>
              <a:rPr lang="sr-Latn-RS" dirty="0" smtClean="0"/>
              <a:t>Za projekte koji uključuju re-grantiranje:</a:t>
            </a:r>
          </a:p>
          <a:p>
            <a:pPr lvl="1"/>
            <a:r>
              <a:rPr lang="sr-Latn-RS" b="1" dirty="0" smtClean="0"/>
              <a:t>Od 250.000 do 500.000 evra</a:t>
            </a:r>
          </a:p>
          <a:p>
            <a:pPr lvl="1"/>
            <a:r>
              <a:rPr lang="sr-Latn-RS" dirty="0" smtClean="0"/>
              <a:t>Trajanje od 18 do 30 meseci.</a:t>
            </a:r>
          </a:p>
          <a:p>
            <a:r>
              <a:rPr lang="sr-Latn-RS" b="1" dirty="0" smtClean="0"/>
              <a:t>Minimalno ko-finansiranje je 10%</a:t>
            </a:r>
            <a:r>
              <a:rPr lang="sr-Latn-RS" dirty="0" smtClean="0"/>
              <a:t> (novčana sredstva sa kojima vi treba da doprinesete projektu). Maksimalni procenat ko-finansiranja je 40%.</a:t>
            </a:r>
            <a:endParaRPr lang="en-US" dirty="0"/>
          </a:p>
        </p:txBody>
      </p:sp>
    </p:spTree>
    <p:extLst>
      <p:ext uri="{BB962C8B-B14F-4D97-AF65-F5344CB8AC3E}">
        <p14:creationId xmlns:p14="http://schemas.microsoft.com/office/powerpoint/2010/main" val="467122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2 – Šta znači re-grantiranje?</a:t>
            </a:r>
            <a:endParaRPr lang="en-US" dirty="0"/>
          </a:p>
        </p:txBody>
      </p:sp>
      <p:sp>
        <p:nvSpPr>
          <p:cNvPr id="3" name="Content Placeholder 2"/>
          <p:cNvSpPr>
            <a:spLocks noGrp="1"/>
          </p:cNvSpPr>
          <p:nvPr>
            <p:ph idx="1"/>
          </p:nvPr>
        </p:nvSpPr>
        <p:spPr/>
        <p:txBody>
          <a:bodyPr>
            <a:normAutofit fontScale="92500" lnSpcReduction="10000"/>
          </a:bodyPr>
          <a:lstStyle/>
          <a:p>
            <a:pPr marL="0" lvl="1" indent="0">
              <a:buNone/>
            </a:pPr>
            <a:r>
              <a:rPr lang="sr-Latn-RS" dirty="0" smtClean="0"/>
              <a:t>Finansijska podrška </a:t>
            </a:r>
            <a:r>
              <a:rPr lang="sr-Latn-RS" b="1" dirty="0" smtClean="0"/>
              <a:t>trećim licima</a:t>
            </a:r>
            <a:r>
              <a:rPr lang="sr-Latn-RS" dirty="0" smtClean="0"/>
              <a:t>. Maksimalni iznos finansijske podrške po trećem licu je 60.000 evra.</a:t>
            </a:r>
          </a:p>
          <a:p>
            <a:r>
              <a:rPr lang="sr-Latn-RS" sz="3100" dirty="0" smtClean="0"/>
              <a:t>Treća lica su:</a:t>
            </a:r>
          </a:p>
          <a:p>
            <a:pPr lvl="1"/>
            <a:r>
              <a:rPr lang="sr-Latn-RS" sz="2700" b="1" dirty="0" smtClean="0"/>
              <a:t>Neprofitna pravna lica</a:t>
            </a:r>
            <a:r>
              <a:rPr lang="sr-Latn-RS" sz="2700" dirty="0" smtClean="0"/>
              <a:t> osnovana u Republici Srbiji, direktno odgovorna za pripremu i upravljanje projektom,</a:t>
            </a:r>
          </a:p>
          <a:p>
            <a:pPr lvl="1"/>
            <a:r>
              <a:rPr lang="sr-Latn-RS" sz="2700" dirty="0" smtClean="0"/>
              <a:t>Uključena u aktivnosti koje sprovode ciljeve projekta, u skladu sa svojim statutarnim </a:t>
            </a:r>
            <a:r>
              <a:rPr lang="sr-Latn-RS" sz="2700" b="1" dirty="0" smtClean="0"/>
              <a:t>aktivnostima,</a:t>
            </a:r>
          </a:p>
          <a:p>
            <a:pPr lvl="1"/>
            <a:r>
              <a:rPr lang="sr-Latn-RS" sz="2700" b="1" dirty="0" smtClean="0"/>
              <a:t>Nisu korisnici finansijske podrške EU </a:t>
            </a:r>
            <a:r>
              <a:rPr lang="sr-Latn-RS" sz="2700" dirty="0" smtClean="0"/>
              <a:t>(kroz neke druge donacije).</a:t>
            </a:r>
            <a:endParaRPr lang="sr-Latn-RS" sz="2700" b="1" dirty="0" smtClean="0"/>
          </a:p>
          <a:p>
            <a:pPr marL="57150" indent="0">
              <a:buNone/>
            </a:pPr>
            <a:r>
              <a:rPr lang="sr-Latn-RS" dirty="0" smtClean="0"/>
              <a:t>Dakle, ovo su projekti koji uključuju mali konkurs za projekte.</a:t>
            </a:r>
            <a:endParaRPr lang="en-US" dirty="0"/>
          </a:p>
        </p:txBody>
      </p:sp>
    </p:spTree>
    <p:extLst>
      <p:ext uri="{BB962C8B-B14F-4D97-AF65-F5344CB8AC3E}">
        <p14:creationId xmlns:p14="http://schemas.microsoft.com/office/powerpoint/2010/main" val="1859755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2 – Ko može da učestvuje?</a:t>
            </a:r>
            <a:endParaRPr lang="en-US" dirty="0"/>
          </a:p>
        </p:txBody>
      </p:sp>
      <p:sp>
        <p:nvSpPr>
          <p:cNvPr id="3" name="Content Placeholder 2"/>
          <p:cNvSpPr>
            <a:spLocks noGrp="1"/>
          </p:cNvSpPr>
          <p:nvPr>
            <p:ph idx="1"/>
          </p:nvPr>
        </p:nvSpPr>
        <p:spPr/>
        <p:txBody>
          <a:bodyPr>
            <a:normAutofit/>
          </a:bodyPr>
          <a:lstStyle/>
          <a:p>
            <a:pPr marL="0" indent="0">
              <a:buNone/>
            </a:pPr>
            <a:r>
              <a:rPr lang="sr-Latn-RS" dirty="0" smtClean="0"/>
              <a:t>Neprofitna, pravna lica direktno odgovorna za pripremu i upravljanje projektom, uključujući:</a:t>
            </a:r>
          </a:p>
          <a:p>
            <a:r>
              <a:rPr lang="sr-Latn-RS" b="1" dirty="0" smtClean="0"/>
              <a:t>Nevladine</a:t>
            </a:r>
            <a:r>
              <a:rPr lang="sr-Latn-RS" dirty="0" smtClean="0"/>
              <a:t> organizacije</a:t>
            </a:r>
          </a:p>
          <a:p>
            <a:r>
              <a:rPr lang="sr-Latn-RS" dirty="0" smtClean="0"/>
              <a:t>Javne ustanove koje pripadaju </a:t>
            </a:r>
            <a:r>
              <a:rPr lang="sr-Latn-RS" b="1" dirty="0" smtClean="0"/>
              <a:t>sektoru socijalne zaštite</a:t>
            </a:r>
            <a:endParaRPr lang="sr-Latn-RS" dirty="0" smtClean="0"/>
          </a:p>
          <a:p>
            <a:r>
              <a:rPr lang="sr-Latn-RS" b="1" dirty="0" smtClean="0"/>
              <a:t>Nezavisna tela Vlade Republike Srbije</a:t>
            </a:r>
            <a:r>
              <a:rPr lang="sr-Latn-RS" dirty="0" smtClean="0"/>
              <a:t> čiji je delokrug rada relevantan za ovaj konkurs</a:t>
            </a:r>
            <a:endParaRPr lang="sr-Latn-RS" b="1" dirty="0"/>
          </a:p>
          <a:p>
            <a:r>
              <a:rPr lang="sr-Latn-RS" b="1" dirty="0" smtClean="0"/>
              <a:t>Javne zdravstvene</a:t>
            </a:r>
            <a:r>
              <a:rPr lang="sr-Latn-RS" dirty="0" smtClean="0"/>
              <a:t> ustanove</a:t>
            </a:r>
            <a:endParaRPr lang="en-US" dirty="0" smtClean="0"/>
          </a:p>
          <a:p>
            <a:endParaRPr lang="en-US" dirty="0"/>
          </a:p>
        </p:txBody>
      </p:sp>
    </p:spTree>
    <p:extLst>
      <p:ext uri="{BB962C8B-B14F-4D97-AF65-F5344CB8AC3E}">
        <p14:creationId xmlns:p14="http://schemas.microsoft.com/office/powerpoint/2010/main" val="311179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Ciljevi konkursa, nast.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sr-Latn-RS" b="1" dirty="0" smtClean="0"/>
              <a:t>Specifični ciljevi</a:t>
            </a:r>
            <a:r>
              <a:rPr lang="en-US" dirty="0" smtClean="0"/>
              <a:t>: </a:t>
            </a:r>
            <a:r>
              <a:rPr lang="sr-Latn-RS" dirty="0" smtClean="0"/>
              <a:t> </a:t>
            </a:r>
            <a:endParaRPr lang="en-US" dirty="0" smtClean="0"/>
          </a:p>
          <a:p>
            <a:pPr marL="514350" indent="-514350">
              <a:buFont typeface="+mj-lt"/>
              <a:buAutoNum type="arabicPeriod"/>
            </a:pPr>
            <a:r>
              <a:rPr lang="sr-Latn-RS" dirty="0" smtClean="0"/>
              <a:t>Pružanje </a:t>
            </a:r>
            <a:r>
              <a:rPr lang="sr-Latn-RS" b="1" dirty="0" smtClean="0"/>
              <a:t>održivih lokalnih usluga socijalne zaštite </a:t>
            </a:r>
            <a:r>
              <a:rPr lang="sr-Latn-RS" dirty="0" smtClean="0"/>
              <a:t>za korisnike iz ugroženih društvenih grupe.</a:t>
            </a:r>
            <a:r>
              <a:rPr lang="en-US" dirty="0" smtClean="0"/>
              <a:t> </a:t>
            </a:r>
          </a:p>
          <a:p>
            <a:pPr marL="514350" indent="-514350">
              <a:buFont typeface="+mj-lt"/>
              <a:buAutoNum type="arabicPeriod"/>
            </a:pPr>
            <a:r>
              <a:rPr lang="sr-Latn-RS" dirty="0" smtClean="0"/>
              <a:t>Inicijative u sferi </a:t>
            </a:r>
            <a:r>
              <a:rPr lang="sr-Latn-RS" b="1" dirty="0" smtClean="0"/>
              <a:t>aktivne socijalne inkluzije Roma. </a:t>
            </a:r>
          </a:p>
          <a:p>
            <a:pPr marL="514350" indent="-514350">
              <a:buFont typeface="+mj-lt"/>
              <a:buAutoNum type="arabicPeriod"/>
            </a:pPr>
            <a:r>
              <a:rPr lang="sr-Latn-RS" dirty="0" smtClean="0"/>
              <a:t>Razvoj partnerstva među različitim akterima kako bi se postiglo </a:t>
            </a:r>
            <a:r>
              <a:rPr lang="sr-Latn-RS" b="1" dirty="0" smtClean="0"/>
              <a:t>efikasnije korišćenje resursa.</a:t>
            </a:r>
          </a:p>
          <a:p>
            <a:pPr marL="514350" indent="-514350">
              <a:buFont typeface="+mj-lt"/>
              <a:buAutoNum type="arabicPeriod"/>
            </a:pPr>
            <a:r>
              <a:rPr lang="sr-Latn-RS" dirty="0" smtClean="0"/>
              <a:t>Medju-opštinska saradnja („klaster“ pristup) u </a:t>
            </a:r>
            <a:r>
              <a:rPr lang="sr-Latn-RS" b="1" dirty="0" smtClean="0"/>
              <a:t>cilju ekonomije obima i efikasnosti u trošenju sredstava</a:t>
            </a:r>
            <a:r>
              <a:rPr lang="sr-Latn-RS" dirty="0" smtClean="0"/>
              <a:t>. </a:t>
            </a:r>
            <a:endParaRPr lang="en-US" dirty="0"/>
          </a:p>
        </p:txBody>
      </p:sp>
    </p:spTree>
    <p:extLst>
      <p:ext uri="{BB962C8B-B14F-4D97-AF65-F5344CB8AC3E}">
        <p14:creationId xmlns:p14="http://schemas.microsoft.com/office/powerpoint/2010/main" val="40164761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a:t>
            </a:r>
            <a:r>
              <a:rPr lang="sr-Latn-RS" dirty="0"/>
              <a:t>2 – Ko može da </a:t>
            </a:r>
            <a:r>
              <a:rPr lang="sr-Latn-RS" dirty="0" smtClean="0"/>
              <a:t>učestvuje? </a:t>
            </a:r>
            <a:r>
              <a:rPr lang="sr-Latn-RS" sz="1600" dirty="0" smtClean="0"/>
              <a:t>(nastavak)</a:t>
            </a:r>
            <a:endParaRPr lang="en-US" sz="1600" dirty="0"/>
          </a:p>
        </p:txBody>
      </p:sp>
      <p:sp>
        <p:nvSpPr>
          <p:cNvPr id="3" name="Content Placeholder 2"/>
          <p:cNvSpPr>
            <a:spLocks noGrp="1"/>
          </p:cNvSpPr>
          <p:nvPr>
            <p:ph idx="1"/>
          </p:nvPr>
        </p:nvSpPr>
        <p:spPr/>
        <p:txBody>
          <a:bodyPr>
            <a:normAutofit fontScale="85000" lnSpcReduction="10000"/>
          </a:bodyPr>
          <a:lstStyle/>
          <a:p>
            <a:r>
              <a:rPr lang="sr-Latn-RS" b="1" dirty="0" smtClean="0"/>
              <a:t>Javne obrazovne ustanove</a:t>
            </a:r>
            <a:r>
              <a:rPr lang="sr-Latn-RS" dirty="0" smtClean="0"/>
              <a:t>, kao što su osnovne ili srednje škole, univerziteti, istraživački centri itd.</a:t>
            </a:r>
            <a:endParaRPr lang="sr-Latn-RS" b="1" dirty="0" smtClean="0"/>
          </a:p>
          <a:p>
            <a:r>
              <a:rPr lang="sr-Latn-RS" b="1" dirty="0" smtClean="0"/>
              <a:t>Javne ustanove kulture</a:t>
            </a:r>
            <a:r>
              <a:rPr lang="sr-Latn-RS" dirty="0" smtClean="0"/>
              <a:t>, kao što su muzeji, ustanove kulture itd.</a:t>
            </a:r>
            <a:endParaRPr lang="sr-Latn-RS" b="1" dirty="0" smtClean="0"/>
          </a:p>
          <a:p>
            <a:r>
              <a:rPr lang="sr-Latn-RS" b="1" dirty="0" smtClean="0"/>
              <a:t>Javna preduzeća (pod uslovom da su neprofitna), </a:t>
            </a:r>
            <a:r>
              <a:rPr lang="sr-Latn-RS" dirty="0" smtClean="0"/>
              <a:t>kao što su javna komunalna preduzeća itd.</a:t>
            </a:r>
            <a:endParaRPr lang="sr-Latn-RS" b="1" dirty="0" smtClean="0"/>
          </a:p>
          <a:p>
            <a:r>
              <a:rPr lang="sr-Latn-RS" b="1" dirty="0" smtClean="0"/>
              <a:t>Međunarodne </a:t>
            </a:r>
            <a:r>
              <a:rPr lang="sr-Latn-RS" dirty="0" smtClean="0"/>
              <a:t>(međuvladine) organizacije kao što je definisano članom 43 Pravila za sprovođenje Finansijske regulative EZ</a:t>
            </a:r>
            <a:endParaRPr lang="sr-Latn-RS" b="1" dirty="0" smtClean="0"/>
          </a:p>
          <a:p>
            <a:r>
              <a:rPr lang="sr-Latn-RS" b="1" dirty="0" smtClean="0"/>
              <a:t>Lokalne samouprave</a:t>
            </a:r>
            <a:r>
              <a:rPr lang="sr-Latn-RS" dirty="0" smtClean="0"/>
              <a:t>, uključujući glavni grad, gradove, opštine ili gradske opštine Republike Srbije</a:t>
            </a:r>
            <a:endParaRPr lang="en-US" dirty="0"/>
          </a:p>
        </p:txBody>
      </p:sp>
    </p:spTree>
    <p:extLst>
      <p:ext uri="{BB962C8B-B14F-4D97-AF65-F5344CB8AC3E}">
        <p14:creationId xmlns:p14="http://schemas.microsoft.com/office/powerpoint/2010/main" val="1402336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2 2 – Ostala pravila</a:t>
            </a:r>
            <a:endParaRPr lang="en-US" dirty="0"/>
          </a:p>
        </p:txBody>
      </p:sp>
      <p:sp>
        <p:nvSpPr>
          <p:cNvPr id="3" name="Content Placeholder 2"/>
          <p:cNvSpPr>
            <a:spLocks noGrp="1"/>
          </p:cNvSpPr>
          <p:nvPr>
            <p:ph idx="1"/>
          </p:nvPr>
        </p:nvSpPr>
        <p:spPr/>
        <p:txBody>
          <a:bodyPr>
            <a:normAutofit fontScale="85000" lnSpcReduction="20000"/>
          </a:bodyPr>
          <a:lstStyle/>
          <a:p>
            <a:r>
              <a:rPr lang="sr-Latn-RS" b="1" dirty="0" smtClean="0"/>
              <a:t>Međunarodne organizacije</a:t>
            </a:r>
            <a:r>
              <a:rPr lang="sr-Latn-RS" dirty="0" smtClean="0"/>
              <a:t> kao što je definisano Članom 43 Pravila za sprovođenja Finansijske regulative EZ</a:t>
            </a:r>
          </a:p>
          <a:p>
            <a:pPr lvl="1"/>
            <a:r>
              <a:rPr lang="sr-Latn-RS" dirty="0" smtClean="0"/>
              <a:t>Međunarodne organizacije javnog sektora osnovane na osnovu međuvladinih sporazuma, i specijalizovane agencije koje su osnovale takve organizacije</a:t>
            </a:r>
          </a:p>
          <a:p>
            <a:pPr lvl="1"/>
            <a:r>
              <a:rPr lang="sr-Latn-RS" dirty="0" smtClean="0"/>
              <a:t>Međunarodni komitet Crvenog krsta</a:t>
            </a:r>
          </a:p>
          <a:p>
            <a:pPr lvl="1"/>
            <a:r>
              <a:rPr lang="sr-Latn-RS" dirty="0" smtClean="0"/>
              <a:t>Međunarodna federacija Crvenog krsta/Crvenog polumeseca</a:t>
            </a:r>
          </a:p>
          <a:p>
            <a:pPr lvl="1"/>
            <a:r>
              <a:rPr lang="sr-Latn-RS" dirty="0" smtClean="0"/>
              <a:t>Druge neprofitne organizacije izjednačene sa međunarodnim organizacijama odlukom Komisije.</a:t>
            </a:r>
          </a:p>
          <a:p>
            <a:pPr marL="0" indent="0">
              <a:buNone/>
            </a:pPr>
            <a:r>
              <a:rPr lang="sr-Latn-RS" dirty="0" smtClean="0"/>
              <a:t>mogu samo da se </a:t>
            </a:r>
            <a:r>
              <a:rPr lang="sr-Latn-RS" b="1" dirty="0" smtClean="0"/>
              <a:t>prijave za projekte re-grantiranja. </a:t>
            </a:r>
            <a:endParaRPr lang="sr-Latn-RS" dirty="0" smtClean="0"/>
          </a:p>
          <a:p>
            <a:pPr marL="0" indent="0">
              <a:buNone/>
            </a:pPr>
            <a:endParaRPr lang="en-US" dirty="0" smtClean="0"/>
          </a:p>
          <a:p>
            <a:endParaRPr lang="en-US" dirty="0"/>
          </a:p>
        </p:txBody>
      </p:sp>
    </p:spTree>
    <p:extLst>
      <p:ext uri="{BB962C8B-B14F-4D97-AF65-F5344CB8AC3E}">
        <p14:creationId xmlns:p14="http://schemas.microsoft.com/office/powerpoint/2010/main" val="2188647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4000" dirty="0" smtClean="0"/>
              <a:t>Lot </a:t>
            </a:r>
            <a:r>
              <a:rPr lang="sr-Latn-RS" sz="4000" dirty="0"/>
              <a:t>2 – Ostala pravila </a:t>
            </a:r>
            <a:r>
              <a:rPr lang="sr-Latn-RS" sz="2400" dirty="0" smtClean="0"/>
              <a:t>(nastavak)</a:t>
            </a:r>
            <a:endParaRPr lang="en-US" sz="3200" dirty="0"/>
          </a:p>
        </p:txBody>
      </p:sp>
      <p:sp>
        <p:nvSpPr>
          <p:cNvPr id="3" name="Content Placeholder 2"/>
          <p:cNvSpPr>
            <a:spLocks noGrp="1"/>
          </p:cNvSpPr>
          <p:nvPr>
            <p:ph idx="1"/>
          </p:nvPr>
        </p:nvSpPr>
        <p:spPr/>
        <p:txBody>
          <a:bodyPr>
            <a:normAutofit fontScale="77500" lnSpcReduction="20000"/>
          </a:bodyPr>
          <a:lstStyle/>
          <a:p>
            <a:pPr marL="0" indent="0">
              <a:buNone/>
            </a:pPr>
            <a:r>
              <a:rPr lang="sr-Latn-RS" b="1" dirty="0" smtClean="0"/>
              <a:t>Lokalne samouprave</a:t>
            </a:r>
            <a:r>
              <a:rPr lang="sr-Latn-RS" dirty="0" smtClean="0"/>
              <a:t> mogu da konkurišu ukoliko ispunjavaju sledeće uslove:</a:t>
            </a:r>
          </a:p>
          <a:p>
            <a:pPr lvl="1"/>
            <a:r>
              <a:rPr lang="sr-Latn-RS" dirty="0" smtClean="0"/>
              <a:t>Lokalna samouprava je zvanično usvojila </a:t>
            </a:r>
            <a:r>
              <a:rPr lang="sr-Latn-RS" b="1" dirty="0" smtClean="0"/>
              <a:t>Akcioni plan za inkluziju Roma,</a:t>
            </a:r>
          </a:p>
          <a:p>
            <a:pPr lvl="1"/>
            <a:r>
              <a:rPr lang="sr-Latn-RS" dirty="0" smtClean="0"/>
              <a:t>Lokalna samouprava je imenovala </a:t>
            </a:r>
            <a:r>
              <a:rPr lang="sr-Latn-RS" b="1" dirty="0" smtClean="0"/>
              <a:t>Koordinatora za romska pitanja</a:t>
            </a:r>
            <a:r>
              <a:rPr lang="sr-Latn-RS" dirty="0"/>
              <a:t> </a:t>
            </a:r>
            <a:r>
              <a:rPr lang="sr-Latn-RS" dirty="0" smtClean="0"/>
              <a:t>(nekad se ova pozicija naziva i „opštinski koordinator“ ili „medijator“),</a:t>
            </a:r>
          </a:p>
          <a:p>
            <a:pPr lvl="1"/>
            <a:r>
              <a:rPr lang="sr-Latn-RS" dirty="0" smtClean="0"/>
              <a:t>Najmanje </a:t>
            </a:r>
            <a:r>
              <a:rPr lang="sr-Latn-RS" b="1" dirty="0" smtClean="0"/>
              <a:t>jedan romski medijator u zdravstvu </a:t>
            </a:r>
            <a:r>
              <a:rPr lang="sr-Latn-RS" dirty="0" smtClean="0"/>
              <a:t>je aktivan na teritoriji lokalne samouprave, ili lokalna samouprava može da dokaže da je uputila zvaničan zahtev Ministarstvu zdravlja da se imenuje zdravstveni romski medijator,</a:t>
            </a:r>
          </a:p>
          <a:p>
            <a:pPr lvl="1"/>
            <a:r>
              <a:rPr lang="sr-Latn-RS" dirty="0" smtClean="0"/>
              <a:t>Najmanje </a:t>
            </a:r>
            <a:r>
              <a:rPr lang="sr-Latn-RS" b="1" dirty="0" smtClean="0"/>
              <a:t>jedan romski pedagoški asistent</a:t>
            </a:r>
            <a:r>
              <a:rPr lang="sr-Latn-RS" dirty="0" smtClean="0"/>
              <a:t> je aktivan na teritoriji lokalne samouprave, ili lokalna samouprava može da dokaže da je uputila zvaničan zahtev Ministarstvu prosvete da se imenuje romski pedagoški asistent.</a:t>
            </a:r>
            <a:r>
              <a:rPr lang="sr-Latn-RS" b="1" dirty="0"/>
              <a:t>	</a:t>
            </a:r>
            <a:endParaRPr lang="sr-Latn-RS" b="1" dirty="0" smtClean="0"/>
          </a:p>
        </p:txBody>
      </p:sp>
    </p:spTree>
    <p:extLst>
      <p:ext uri="{BB962C8B-B14F-4D97-AF65-F5344CB8AC3E}">
        <p14:creationId xmlns:p14="http://schemas.microsoft.com/office/powerpoint/2010/main" val="4171717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2 </a:t>
            </a:r>
            <a:r>
              <a:rPr lang="sr-Latn-RS" dirty="0"/>
              <a:t>– Ostala pravila </a:t>
            </a:r>
            <a:r>
              <a:rPr lang="sr-Latn-RS" sz="3600" dirty="0" smtClean="0"/>
              <a:t>(</a:t>
            </a:r>
            <a:r>
              <a:rPr lang="sr-Latn-RS" sz="3600" dirty="0"/>
              <a:t>nastavak)</a:t>
            </a:r>
            <a:endParaRPr lang="en-US" dirty="0"/>
          </a:p>
        </p:txBody>
      </p:sp>
      <p:sp>
        <p:nvSpPr>
          <p:cNvPr id="3" name="Content Placeholder 2"/>
          <p:cNvSpPr>
            <a:spLocks noGrp="1"/>
          </p:cNvSpPr>
          <p:nvPr>
            <p:ph idx="1"/>
          </p:nvPr>
        </p:nvSpPr>
        <p:spPr/>
        <p:txBody>
          <a:bodyPr>
            <a:normAutofit/>
          </a:bodyPr>
          <a:lstStyle/>
          <a:p>
            <a:r>
              <a:rPr lang="sr-Latn-RS" dirty="0" smtClean="0"/>
              <a:t>U slučaju da aplikant nije osnovan u Republici Srbiji, mora da se prijavi sa najmanje još jednim ko-aplikantom koji je osnovan u Republici Srbiji (u slučaju npr. NVO koje nisu osnovane u Republici Srbiji)</a:t>
            </a:r>
          </a:p>
        </p:txBody>
      </p:sp>
    </p:spTree>
    <p:extLst>
      <p:ext uri="{BB962C8B-B14F-4D97-AF65-F5344CB8AC3E}">
        <p14:creationId xmlns:p14="http://schemas.microsoft.com/office/powerpoint/2010/main" val="14868774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2 – Finansijska ograničenja (najvažnija)</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Maksimalna finansijska podrška </a:t>
            </a:r>
            <a:r>
              <a:rPr lang="sr-Latn-RS" b="1" dirty="0" smtClean="0"/>
              <a:t>trećim licima</a:t>
            </a:r>
            <a:r>
              <a:rPr lang="sr-Latn-RS" dirty="0" smtClean="0"/>
              <a:t> (za re-grantiranje) je limitirana na iznos od 60.000 evra po trećem licu,</a:t>
            </a:r>
          </a:p>
          <a:p>
            <a:r>
              <a:rPr lang="sr-Latn-RS" b="1" dirty="0" smtClean="0"/>
              <a:t>Kupovina opreme ili vozila</a:t>
            </a:r>
            <a:r>
              <a:rPr lang="sr-Latn-RS" dirty="0" smtClean="0"/>
              <a:t>, sanacija prostora, infrastrukturni radovi i izrada tehničke dokumentacije za ove potrebe (investicioni troškovi) su ograničeni na:</a:t>
            </a:r>
          </a:p>
          <a:p>
            <a:pPr lvl="1"/>
            <a:r>
              <a:rPr lang="sr-Latn-RS" dirty="0" smtClean="0"/>
              <a:t>Prilikom nabavke dobara ili radova </a:t>
            </a:r>
            <a:r>
              <a:rPr lang="sr-Latn-RS" b="1" dirty="0" smtClean="0"/>
              <a:t>maksimalno 30% od ukupnog budžeta</a:t>
            </a:r>
          </a:p>
          <a:p>
            <a:pPr lvl="1"/>
            <a:r>
              <a:rPr lang="sr-Latn-RS" dirty="0" smtClean="0"/>
              <a:t>Ukoliko su u budžetu zatražena dobra i radovi </a:t>
            </a:r>
            <a:r>
              <a:rPr lang="sr-Latn-RS" b="1" dirty="0" smtClean="0"/>
              <a:t>maksimalno 40% od ukupnog budžeta.</a:t>
            </a:r>
            <a:endParaRPr lang="sr-Latn-RS" dirty="0" smtClean="0"/>
          </a:p>
          <a:p>
            <a:r>
              <a:rPr lang="sr-Latn-RS" dirty="0" smtClean="0"/>
              <a:t>Državni službenici i ostali javni službenici </a:t>
            </a:r>
            <a:r>
              <a:rPr lang="sr-Latn-RS" b="1" dirty="0" smtClean="0"/>
              <a:t>ne mogu da se isplaćuju kroz projekat </a:t>
            </a:r>
            <a:r>
              <a:rPr lang="sr-Latn-RS" dirty="0" smtClean="0"/>
              <a:t>(kroz npr</a:t>
            </a:r>
            <a:r>
              <a:rPr lang="en-US" dirty="0" smtClean="0"/>
              <a:t>.</a:t>
            </a:r>
            <a:r>
              <a:rPr lang="sr-Latn-RS" dirty="0" smtClean="0"/>
              <a:t> dodatak na redovnu platu) (sa druge strane, njihove plate mogu da se računaju kao ko-finansiranje)</a:t>
            </a:r>
          </a:p>
        </p:txBody>
      </p:sp>
    </p:spTree>
    <p:extLst>
      <p:ext uri="{BB962C8B-B14F-4D97-AF65-F5344CB8AC3E}">
        <p14:creationId xmlns:p14="http://schemas.microsoft.com/office/powerpoint/2010/main" val="16522650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Šta će se finansirati?</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sr-Latn-RS" dirty="0" smtClean="0"/>
              <a:t>Projekti u okviru ove partije </a:t>
            </a:r>
            <a:r>
              <a:rPr lang="sr-Latn-RS" b="1" u="sng" dirty="0" smtClean="0"/>
              <a:t>moraju</a:t>
            </a:r>
            <a:r>
              <a:rPr lang="sr-Latn-RS" dirty="0" smtClean="0"/>
              <a:t>:</a:t>
            </a:r>
          </a:p>
          <a:p>
            <a:r>
              <a:rPr lang="sr-Latn-RS" dirty="0" smtClean="0"/>
              <a:t>Razvijati inicijative koje dovode do aktivne socijalne inkluzije romske populacije, uključujući </a:t>
            </a:r>
            <a:r>
              <a:rPr lang="sr-Latn-RS" b="1" dirty="0" smtClean="0"/>
              <a:t>prevashodno na Rome ili romske porodice koji su korisnici finansijske socijalne pomoći, socijalnog stanovanja itd.</a:t>
            </a:r>
            <a:endParaRPr lang="sr-Latn-RS" dirty="0" smtClean="0"/>
          </a:p>
          <a:p>
            <a:r>
              <a:rPr lang="sr-Latn-RS" dirty="0" smtClean="0"/>
              <a:t>Uključiti aktivnosti koje obuhvataju ugrožene migrante i Rome, </a:t>
            </a:r>
            <a:r>
              <a:rPr lang="sr-Latn-RS" b="1" dirty="0" smtClean="0"/>
              <a:t>u odabiru korisnika,  zapošljavanju projektnog osoblja i pružanju usluga; </a:t>
            </a:r>
            <a:r>
              <a:rPr lang="sr-Latn-RS" dirty="0" smtClean="0"/>
              <a:t>pri čemu i informacije o projektu moraju biti dostupne na romskom jeziku.</a:t>
            </a:r>
          </a:p>
          <a:p>
            <a:r>
              <a:rPr lang="sr-Latn-RS" dirty="0" smtClean="0"/>
              <a:t>Uključiti najmanje </a:t>
            </a:r>
            <a:r>
              <a:rPr lang="sr-Latn-RS" b="1" dirty="0" smtClean="0"/>
              <a:t>50% žena u korisnike projekta. </a:t>
            </a:r>
            <a:endParaRPr lang="sr-Latn-RS" dirty="0" smtClean="0"/>
          </a:p>
          <a:p>
            <a:r>
              <a:rPr lang="sr-Latn-RS" dirty="0" smtClean="0"/>
              <a:t>Obezbediti da romska populaciju uopšteno, kao i </a:t>
            </a:r>
            <a:r>
              <a:rPr lang="sr-Latn-RS" b="1" dirty="0" smtClean="0"/>
              <a:t>žitelji romskih naselja </a:t>
            </a:r>
            <a:r>
              <a:rPr lang="sr-Latn-RS" dirty="0" smtClean="0"/>
              <a:t>imaju koristi od projekata (uključujući i promotivne aktivnosti koje će se sprovesti u okviru naselja).</a:t>
            </a:r>
          </a:p>
          <a:p>
            <a:r>
              <a:rPr lang="sr-Latn-RS" dirty="0" smtClean="0"/>
              <a:t>Pokrenuti </a:t>
            </a:r>
            <a:r>
              <a:rPr lang="sr-Latn-RS" b="1" dirty="0" smtClean="0"/>
              <a:t>aktivno učešće</a:t>
            </a:r>
            <a:r>
              <a:rPr lang="sr-Latn-RS" dirty="0" smtClean="0"/>
              <a:t> Roma u socijalnom životu.</a:t>
            </a:r>
          </a:p>
        </p:txBody>
      </p:sp>
    </p:spTree>
    <p:extLst>
      <p:ext uri="{BB962C8B-B14F-4D97-AF65-F5344CB8AC3E}">
        <p14:creationId xmlns:p14="http://schemas.microsoft.com/office/powerpoint/2010/main" val="756590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Lot </a:t>
            </a:r>
            <a:r>
              <a:rPr lang="sr-Latn-RS" dirty="0"/>
              <a:t>2 – Šta će se finansirati</a:t>
            </a:r>
            <a:r>
              <a:rPr lang="sr-Latn-RS" dirty="0" smtClean="0"/>
              <a:t>? </a:t>
            </a:r>
            <a:r>
              <a:rPr lang="sr-Latn-RS" sz="3100" dirty="0" smtClean="0"/>
              <a:t>(nastavak)</a:t>
            </a:r>
            <a:endParaRPr lang="en-US" sz="3100" dirty="0"/>
          </a:p>
        </p:txBody>
      </p:sp>
      <p:sp>
        <p:nvSpPr>
          <p:cNvPr id="3" name="Content Placeholder 2"/>
          <p:cNvSpPr>
            <a:spLocks noGrp="1"/>
          </p:cNvSpPr>
          <p:nvPr>
            <p:ph idx="1"/>
          </p:nvPr>
        </p:nvSpPr>
        <p:spPr/>
        <p:txBody>
          <a:bodyPr>
            <a:normAutofit/>
          </a:bodyPr>
          <a:lstStyle/>
          <a:p>
            <a:r>
              <a:rPr lang="sr-Latn-RS" dirty="0" smtClean="0"/>
              <a:t>Možete izabrati između 3 segmenta (bez obzira da li vaš tip projekta uključuje re-grantiranje ili ne)</a:t>
            </a:r>
          </a:p>
          <a:p>
            <a:pPr marL="914400" lvl="1" indent="-514350">
              <a:buFont typeface="+mj-lt"/>
              <a:buAutoNum type="arabicPeriod"/>
            </a:pPr>
            <a:r>
              <a:rPr lang="sr-Latn-RS" dirty="0" smtClean="0"/>
              <a:t>Razvoj ljudskog kapitala (povećanje zapošljivosti)</a:t>
            </a:r>
          </a:p>
          <a:p>
            <a:pPr marL="914400" lvl="1" indent="-514350">
              <a:buFont typeface="+mj-lt"/>
              <a:buAutoNum type="arabicPeriod"/>
            </a:pPr>
            <a:r>
              <a:rPr lang="sr-Latn-RS" dirty="0" smtClean="0"/>
              <a:t>Podsticanje i podrška u zapošljavanju i samozapošljavanju</a:t>
            </a:r>
          </a:p>
          <a:p>
            <a:pPr marL="914400" lvl="1" indent="-514350">
              <a:buFont typeface="+mj-lt"/>
              <a:buAutoNum type="arabicPeriod"/>
            </a:pPr>
            <a:r>
              <a:rPr lang="sr-Latn-RS" dirty="0" smtClean="0"/>
              <a:t>Učešće u procesima donošenja odluka koje se tiču lokalnog ekonomskog razvoja</a:t>
            </a:r>
          </a:p>
        </p:txBody>
      </p:sp>
    </p:spTree>
    <p:extLst>
      <p:ext uri="{BB962C8B-B14F-4D97-AF65-F5344CB8AC3E}">
        <p14:creationId xmlns:p14="http://schemas.microsoft.com/office/powerpoint/2010/main" val="2065985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2 </a:t>
            </a:r>
            <a:r>
              <a:rPr lang="en-GB" dirty="0"/>
              <a:t/>
            </a:r>
            <a:br>
              <a:rPr lang="en-GB" dirty="0"/>
            </a:br>
            <a:r>
              <a:rPr lang="en-GB" dirty="0" smtClean="0"/>
              <a:t>1. </a:t>
            </a:r>
            <a:r>
              <a:rPr lang="sr-Latn-RS" dirty="0" smtClean="0"/>
              <a:t>Zapošljivost</a:t>
            </a:r>
            <a:r>
              <a:rPr lang="en-GB" dirty="0" smtClean="0"/>
              <a:t/>
            </a:r>
            <a:br>
              <a:rPr lang="en-GB" dirty="0" smtClean="0"/>
            </a:br>
            <a:r>
              <a:rPr lang="sr-Latn-RS" sz="3100" dirty="0" smtClean="0"/>
              <a:t>(indikativne vrste projekata)</a:t>
            </a:r>
            <a:endParaRPr lang="en-US" sz="3100" dirty="0"/>
          </a:p>
        </p:txBody>
      </p:sp>
      <p:sp>
        <p:nvSpPr>
          <p:cNvPr id="3" name="Content Placeholder 2"/>
          <p:cNvSpPr>
            <a:spLocks noGrp="1"/>
          </p:cNvSpPr>
          <p:nvPr>
            <p:ph idx="1"/>
          </p:nvPr>
        </p:nvSpPr>
        <p:spPr>
          <a:xfrm>
            <a:off x="457200" y="1844824"/>
            <a:ext cx="8229600" cy="4536504"/>
          </a:xfrm>
        </p:spPr>
        <p:txBody>
          <a:bodyPr>
            <a:noAutofit/>
          </a:bodyPr>
          <a:lstStyle/>
          <a:p>
            <a:r>
              <a:rPr lang="sr-Latn-RS" sz="3600" dirty="0" smtClean="0"/>
              <a:t>Povećanje i stabilizacija prisustva </a:t>
            </a:r>
            <a:r>
              <a:rPr lang="sr-Latn-RS" sz="3600" b="1" dirty="0" smtClean="0"/>
              <a:t>Roma u obrazovnom sistemu,</a:t>
            </a:r>
            <a:r>
              <a:rPr lang="sr-Latn-RS" sz="3600" dirty="0" smtClean="0"/>
              <a:t> sa posebnim akcentom </a:t>
            </a:r>
            <a:r>
              <a:rPr lang="sr-Latn-RS" sz="3600" b="1" dirty="0" smtClean="0"/>
              <a:t>na učenice.</a:t>
            </a:r>
            <a:r>
              <a:rPr lang="en-US" sz="3600" b="1" dirty="0" smtClean="0"/>
              <a:t> </a:t>
            </a:r>
            <a:endParaRPr lang="sr-Latn-RS" sz="3600" b="1" dirty="0" smtClean="0"/>
          </a:p>
          <a:p>
            <a:r>
              <a:rPr lang="sr-Latn-RS" sz="3600" dirty="0" smtClean="0"/>
              <a:t>Pružanje podrške obrazovnim institucijama kako bi uspešno </a:t>
            </a:r>
            <a:r>
              <a:rPr lang="sr-Latn-RS" sz="3600" b="1" dirty="0" smtClean="0"/>
              <a:t>uključile romsku populaciju u obrazovni sistem.</a:t>
            </a:r>
          </a:p>
          <a:p>
            <a:r>
              <a:rPr lang="sr-Latn-RS" sz="3600" b="1" dirty="0" smtClean="0"/>
              <a:t>Primena mera afirmativne akcije.</a:t>
            </a:r>
            <a:endParaRPr lang="en-US" sz="3600" dirty="0" smtClean="0"/>
          </a:p>
        </p:txBody>
      </p:sp>
    </p:spTree>
    <p:extLst>
      <p:ext uri="{BB962C8B-B14F-4D97-AF65-F5344CB8AC3E}">
        <p14:creationId xmlns:p14="http://schemas.microsoft.com/office/powerpoint/2010/main" val="1104856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584176"/>
          </a:xfrm>
        </p:spPr>
        <p:txBody>
          <a:bodyPr>
            <a:normAutofit fontScale="90000"/>
          </a:bodyPr>
          <a:lstStyle/>
          <a:p>
            <a:r>
              <a:rPr lang="sr-Latn-RS" dirty="0" smtClean="0"/>
              <a:t>Lot 2 </a:t>
            </a:r>
            <a:r>
              <a:rPr lang="en-GB" dirty="0"/>
              <a:t/>
            </a:r>
            <a:br>
              <a:rPr lang="en-GB" dirty="0"/>
            </a:br>
            <a:r>
              <a:rPr lang="en-GB" dirty="0"/>
              <a:t>1. </a:t>
            </a:r>
            <a:r>
              <a:rPr lang="sr-Latn-RS" dirty="0"/>
              <a:t>Zapošljavanje</a:t>
            </a:r>
            <a:r>
              <a:rPr lang="en-GB" dirty="0"/>
              <a:t/>
            </a:r>
            <a:br>
              <a:rPr lang="en-GB" dirty="0"/>
            </a:br>
            <a:r>
              <a:rPr lang="sr-Latn-RS" sz="3600" dirty="0"/>
              <a:t>(indikativne vrste projekata)</a:t>
            </a:r>
            <a:endParaRPr lang="en-US" sz="2700" dirty="0"/>
          </a:p>
        </p:txBody>
      </p:sp>
      <p:sp>
        <p:nvSpPr>
          <p:cNvPr id="3" name="Content Placeholder 2"/>
          <p:cNvSpPr>
            <a:spLocks noGrp="1"/>
          </p:cNvSpPr>
          <p:nvPr>
            <p:ph idx="1"/>
          </p:nvPr>
        </p:nvSpPr>
        <p:spPr>
          <a:xfrm>
            <a:off x="467544" y="1916832"/>
            <a:ext cx="8229600" cy="4525963"/>
          </a:xfrm>
        </p:spPr>
        <p:txBody>
          <a:bodyPr>
            <a:normAutofit fontScale="77500" lnSpcReduction="20000"/>
          </a:bodyPr>
          <a:lstStyle/>
          <a:p>
            <a:r>
              <a:rPr lang="sr-Latn-RS" b="1" dirty="0" smtClean="0"/>
              <a:t>Podrška društveno-korisnom radu.</a:t>
            </a:r>
          </a:p>
          <a:p>
            <a:r>
              <a:rPr lang="sr-Latn-RS" b="1" dirty="0" smtClean="0"/>
              <a:t>Obuka ili prekvalifikacija nezaposlenih kako bi pokrenuli male ili mikro biznise </a:t>
            </a:r>
            <a:r>
              <a:rPr lang="sr-Latn-RS" dirty="0" smtClean="0"/>
              <a:t>(npr</a:t>
            </a:r>
            <a:r>
              <a:rPr lang="en-US" dirty="0" smtClean="0"/>
              <a:t>.</a:t>
            </a:r>
            <a:r>
              <a:rPr lang="sr-Latn-RS" dirty="0" smtClean="0"/>
              <a:t> obuka o fiskalnom zakonodavstvu, računovodstvu, poslovnom mendžmentu itd),</a:t>
            </a:r>
            <a:endParaRPr lang="sr-Latn-RS" b="1" dirty="0" smtClean="0"/>
          </a:p>
          <a:p>
            <a:r>
              <a:rPr lang="sr-Latn-RS" b="1" dirty="0" smtClean="0"/>
              <a:t>Pružanje mikro donacija za otpočinjanje posla.</a:t>
            </a:r>
          </a:p>
          <a:p>
            <a:r>
              <a:rPr lang="sr-Latn-RS" dirty="0" smtClean="0"/>
              <a:t>Pružanje </a:t>
            </a:r>
            <a:r>
              <a:rPr lang="sr-Latn-RS" b="1" dirty="0" smtClean="0"/>
              <a:t>poslovnih savetodavnih usluga</a:t>
            </a:r>
            <a:r>
              <a:rPr lang="sr-Latn-RS" dirty="0" smtClean="0"/>
              <a:t> radi jačanja ili proširenja postojećih aktivnosti (uključujući: izradu biznis plana, marketing strategije, poslovno mentorstvo itd),</a:t>
            </a:r>
          </a:p>
          <a:p>
            <a:r>
              <a:rPr lang="sr-Latn-RS" dirty="0" smtClean="0"/>
              <a:t>Pilot testiranje i uvođenje </a:t>
            </a:r>
            <a:r>
              <a:rPr lang="sr-Latn-RS" b="1" dirty="0" smtClean="0"/>
              <a:t>„romskih medijatora“ u oblast rada ili socijalne zaštite </a:t>
            </a:r>
            <a:r>
              <a:rPr lang="sr-Latn-RS" dirty="0" smtClean="0"/>
              <a:t>(u okviru lokalnih kancelarija Nacionalne službe za zapošljavanje ili u Centrima za socijalni rad).</a:t>
            </a:r>
          </a:p>
        </p:txBody>
      </p:sp>
    </p:spTree>
    <p:extLst>
      <p:ext uri="{BB962C8B-B14F-4D97-AF65-F5344CB8AC3E}">
        <p14:creationId xmlns:p14="http://schemas.microsoft.com/office/powerpoint/2010/main" val="23013119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Lot 2</a:t>
            </a:r>
            <a:r>
              <a:rPr lang="en-GB" dirty="0" smtClean="0"/>
              <a:t/>
            </a:r>
            <a:br>
              <a:rPr lang="en-GB" dirty="0" smtClean="0"/>
            </a:br>
            <a:r>
              <a:rPr lang="en-GB" dirty="0" smtClean="0"/>
              <a:t>3. </a:t>
            </a:r>
            <a:r>
              <a:rPr lang="sr-Latn-RS" dirty="0" smtClean="0"/>
              <a:t>Procesi donošenja odluka </a:t>
            </a:r>
            <a:endParaRPr lang="en-US" dirty="0"/>
          </a:p>
        </p:txBody>
      </p:sp>
      <p:sp>
        <p:nvSpPr>
          <p:cNvPr id="3" name="Content Placeholder 2"/>
          <p:cNvSpPr>
            <a:spLocks noGrp="1"/>
          </p:cNvSpPr>
          <p:nvPr>
            <p:ph idx="1"/>
          </p:nvPr>
        </p:nvSpPr>
        <p:spPr>
          <a:xfrm>
            <a:off x="467544" y="1988840"/>
            <a:ext cx="8229600" cy="4353347"/>
          </a:xfrm>
        </p:spPr>
        <p:txBody>
          <a:bodyPr>
            <a:normAutofit lnSpcReduction="10000"/>
          </a:bodyPr>
          <a:lstStyle/>
          <a:p>
            <a:r>
              <a:rPr lang="sr-Latn-RS" dirty="0" smtClean="0"/>
              <a:t>Pružanje pomoći u redefinisanju </a:t>
            </a:r>
            <a:r>
              <a:rPr lang="sr-Latn-RS" b="1" dirty="0" smtClean="0"/>
              <a:t>postojećih lokalnih akcionih planova ili izrada novih</a:t>
            </a:r>
            <a:endParaRPr lang="sr-Latn-RS" dirty="0" smtClean="0"/>
          </a:p>
          <a:p>
            <a:r>
              <a:rPr lang="sr-Latn-RS" b="1" dirty="0" smtClean="0"/>
              <a:t>Olakšavanje zapošljavanja ili samozapošljavanja Roma </a:t>
            </a:r>
            <a:r>
              <a:rPr lang="sr-Latn-RS" dirty="0" smtClean="0"/>
              <a:t>(npr. kroz mogućnosti umanjenja lokalnih poreza i taksi)</a:t>
            </a:r>
          </a:p>
          <a:p>
            <a:r>
              <a:rPr lang="sr-Latn-RS" b="1" dirty="0" smtClean="0"/>
              <a:t>Olakšavanje aktivne inkluzije</a:t>
            </a:r>
            <a:r>
              <a:rPr lang="sr-Latn-RS" dirty="0" smtClean="0"/>
              <a:t> Roma u političkom životu</a:t>
            </a:r>
          </a:p>
          <a:p>
            <a:r>
              <a:rPr lang="sr-Latn-RS" b="1" dirty="0" smtClean="0"/>
              <a:t>Podizanje javne svesti</a:t>
            </a:r>
            <a:r>
              <a:rPr lang="sr-Latn-RS" dirty="0" smtClean="0"/>
              <a:t> o problemu diskriminacije</a:t>
            </a:r>
            <a:endParaRPr lang="sr-Latn-RS" b="1" dirty="0" smtClean="0"/>
          </a:p>
        </p:txBody>
      </p:sp>
    </p:spTree>
    <p:extLst>
      <p:ext uri="{BB962C8B-B14F-4D97-AF65-F5344CB8AC3E}">
        <p14:creationId xmlns:p14="http://schemas.microsoft.com/office/powerpoint/2010/main" val="314653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Raspoloživa sredstva</a:t>
            </a:r>
            <a:endParaRPr lang="en-US" dirty="0"/>
          </a:p>
        </p:txBody>
      </p:sp>
      <p:sp>
        <p:nvSpPr>
          <p:cNvPr id="3" name="Content Placeholder 2"/>
          <p:cNvSpPr>
            <a:spLocks noGrp="1"/>
          </p:cNvSpPr>
          <p:nvPr>
            <p:ph idx="1"/>
          </p:nvPr>
        </p:nvSpPr>
        <p:spPr/>
        <p:txBody>
          <a:bodyPr>
            <a:normAutofit fontScale="62500" lnSpcReduction="20000"/>
          </a:bodyPr>
          <a:lstStyle/>
          <a:p>
            <a:pPr marL="0" indent="0" algn="ctr">
              <a:buNone/>
            </a:pPr>
            <a:r>
              <a:rPr lang="sr-Latn-RS" sz="4000" dirty="0" smtClean="0"/>
              <a:t>Ukupno</a:t>
            </a:r>
            <a:r>
              <a:rPr lang="en-US" sz="4000" dirty="0" smtClean="0"/>
              <a:t>: </a:t>
            </a:r>
            <a:r>
              <a:rPr lang="en-US" sz="4000" b="1" u="sng" dirty="0" smtClean="0"/>
              <a:t>4 350 000 EUR</a:t>
            </a:r>
            <a:r>
              <a:rPr lang="en-US" sz="4000" u="sng" dirty="0" smtClean="0"/>
              <a:t> </a:t>
            </a:r>
            <a:r>
              <a:rPr lang="en-US" sz="4000" dirty="0" smtClean="0"/>
              <a:t>(</a:t>
            </a:r>
            <a:r>
              <a:rPr lang="sr-Latn-RS" sz="4000" dirty="0" smtClean="0"/>
              <a:t>EU </a:t>
            </a:r>
            <a:r>
              <a:rPr lang="en-US" sz="4000" b="1" dirty="0" smtClean="0"/>
              <a:t>grant</a:t>
            </a:r>
            <a:r>
              <a:rPr lang="sr-Latn-RS" sz="4000" b="1" dirty="0" smtClean="0"/>
              <a:t>ovi</a:t>
            </a:r>
            <a:r>
              <a:rPr lang="en-US" sz="4000" dirty="0" smtClean="0"/>
              <a:t>)</a:t>
            </a:r>
          </a:p>
          <a:p>
            <a:pPr marL="0" indent="0" algn="ctr">
              <a:buNone/>
            </a:pPr>
            <a:endParaRPr lang="en-US" dirty="0" smtClean="0"/>
          </a:p>
          <a:p>
            <a:r>
              <a:rPr lang="en-US" b="1" dirty="0" smtClean="0"/>
              <a:t>Lot 1 </a:t>
            </a:r>
            <a:r>
              <a:rPr lang="sr-Latn-RS" b="1" dirty="0" smtClean="0"/>
              <a:t>(Celina 1, Partija 1) </a:t>
            </a:r>
            <a:r>
              <a:rPr lang="en-US" dirty="0" smtClean="0"/>
              <a:t>- </a:t>
            </a:r>
            <a:r>
              <a:rPr lang="en-US" b="1" dirty="0" smtClean="0"/>
              <a:t>2 900 000 EUR </a:t>
            </a:r>
            <a:r>
              <a:rPr lang="en-US" dirty="0" smtClean="0"/>
              <a:t>(</a:t>
            </a:r>
            <a:r>
              <a:rPr lang="sr-Latn-RS" b="1" dirty="0" smtClean="0"/>
              <a:t>lokalne usluge socijalne zaštite</a:t>
            </a:r>
            <a:r>
              <a:rPr lang="en-US" dirty="0" smtClean="0"/>
              <a:t>)</a:t>
            </a:r>
            <a:r>
              <a:rPr lang="sr-Latn-RS" dirty="0" smtClean="0"/>
              <a:t>, uključujući: </a:t>
            </a:r>
          </a:p>
          <a:p>
            <a:pPr marL="914400" lvl="1" indent="-514350">
              <a:buFont typeface="+mj-lt"/>
              <a:buAutoNum type="alphaLcParenR"/>
            </a:pPr>
            <a:r>
              <a:rPr lang="sr-Latn-RS" dirty="0" smtClean="0"/>
              <a:t>Redovni (Ne-klasterski) projekti (2 150 000 EUR)</a:t>
            </a:r>
          </a:p>
          <a:p>
            <a:pPr marL="914400" lvl="1" indent="-514350">
              <a:buFont typeface="+mj-lt"/>
              <a:buAutoNum type="alphaLcParenR"/>
            </a:pPr>
            <a:r>
              <a:rPr lang="sr-Latn-RS" dirty="0" smtClean="0"/>
              <a:t>Klasterski projekti (750 000 EUR)</a:t>
            </a:r>
            <a:endParaRPr lang="en-GB" dirty="0"/>
          </a:p>
          <a:p>
            <a:pPr marL="914400" lvl="1" indent="-514350">
              <a:buFont typeface="+mj-lt"/>
              <a:buAutoNum type="alphaLcParenR"/>
            </a:pPr>
            <a:endParaRPr lang="en-US" dirty="0" smtClean="0"/>
          </a:p>
          <a:p>
            <a:r>
              <a:rPr lang="en-US" b="1" dirty="0" smtClean="0"/>
              <a:t>Lot 2</a:t>
            </a:r>
            <a:r>
              <a:rPr lang="sr-Latn-RS" b="1" dirty="0" smtClean="0"/>
              <a:t> (Celina 2, Partija 2)</a:t>
            </a:r>
            <a:r>
              <a:rPr lang="en-US" dirty="0" smtClean="0"/>
              <a:t> - </a:t>
            </a:r>
            <a:r>
              <a:rPr lang="en-US" b="1" dirty="0" smtClean="0"/>
              <a:t>1 450 000 EUR</a:t>
            </a:r>
            <a:r>
              <a:rPr lang="sr-Latn-RS" b="1" dirty="0" smtClean="0"/>
              <a:t> </a:t>
            </a:r>
            <a:r>
              <a:rPr lang="sr-Latn-RS" dirty="0" smtClean="0"/>
              <a:t>(</a:t>
            </a:r>
            <a:r>
              <a:rPr lang="sr-Latn-RS" b="1" dirty="0" smtClean="0"/>
              <a:t>aktivna inkluzija Roma</a:t>
            </a:r>
            <a:r>
              <a:rPr lang="sr-Latn-RS" dirty="0" smtClean="0"/>
              <a:t>), uključujući: </a:t>
            </a:r>
          </a:p>
          <a:p>
            <a:pPr marL="971550" lvl="1" indent="-514350">
              <a:buFont typeface="+mj-lt"/>
              <a:buAutoNum type="alphaLcParenR"/>
            </a:pPr>
            <a:r>
              <a:rPr lang="sr-Latn-RS" dirty="0" smtClean="0"/>
              <a:t>Redovni (projekti koji ne uključuju re-grantiranje) (950 000 EUR)</a:t>
            </a:r>
          </a:p>
          <a:p>
            <a:pPr marL="971550" lvl="1" indent="-514350">
              <a:buFont typeface="+mj-lt"/>
              <a:buAutoNum type="alphaLcParenR"/>
            </a:pPr>
            <a:r>
              <a:rPr lang="sr-Latn-RS" dirty="0" smtClean="0"/>
              <a:t>Projekti koji uključuju re-grantiranje (500 000 EUR)</a:t>
            </a:r>
          </a:p>
          <a:p>
            <a:pPr marL="0" indent="0" algn="ctr">
              <a:buNone/>
            </a:pPr>
            <a:r>
              <a:rPr lang="sr-Latn-RS" sz="4100" b="1" dirty="0" smtClean="0"/>
              <a:t>ali</a:t>
            </a:r>
            <a:endParaRPr lang="en-US" b="1" dirty="0" smtClean="0"/>
          </a:p>
          <a:p>
            <a:pPr marL="0" indent="0" algn="ctr">
              <a:buNone/>
            </a:pPr>
            <a:r>
              <a:rPr lang="sr-Latn-RS" dirty="0" smtClean="0"/>
              <a:t>Podela po partijama nije garantovana i ugovarač (Delegacija EU u Srbiji) ostavlja mogućnost da sredstva raspodeli i na drugačiji način, ukoliko se takav pristup pokaže celishodnijim, nakon procene pristiglih predloga. </a:t>
            </a:r>
            <a:endParaRPr lang="en-US" dirty="0"/>
          </a:p>
        </p:txBody>
      </p:sp>
    </p:spTree>
    <p:extLst>
      <p:ext uri="{BB962C8B-B14F-4D97-AF65-F5344CB8AC3E}">
        <p14:creationId xmlns:p14="http://schemas.microsoft.com/office/powerpoint/2010/main" val="11904406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Ukratko</a:t>
            </a:r>
            <a:endParaRPr lang="en-US" dirty="0"/>
          </a:p>
        </p:txBody>
      </p:sp>
      <p:sp>
        <p:nvSpPr>
          <p:cNvPr id="3" name="Content Placeholder 2"/>
          <p:cNvSpPr>
            <a:spLocks noGrp="1"/>
          </p:cNvSpPr>
          <p:nvPr>
            <p:ph idx="1"/>
          </p:nvPr>
        </p:nvSpPr>
        <p:spPr/>
        <p:txBody>
          <a:bodyPr>
            <a:normAutofit fontScale="92500"/>
          </a:bodyPr>
          <a:lstStyle/>
          <a:p>
            <a:pPr marL="0" indent="0">
              <a:buNone/>
            </a:pPr>
            <a:r>
              <a:rPr lang="sr-Latn-RS" dirty="0" smtClean="0"/>
              <a:t>Predložene aktivnosti u okviru </a:t>
            </a:r>
            <a:r>
              <a:rPr lang="en-US" dirty="0" smtClean="0"/>
              <a:t>Lot-a</a:t>
            </a:r>
            <a:r>
              <a:rPr lang="sr-Latn-RS" dirty="0" smtClean="0"/>
              <a:t> 2 </a:t>
            </a:r>
            <a:r>
              <a:rPr lang="sr-Latn-RS" b="1" dirty="0" smtClean="0"/>
              <a:t>mogu da uključe</a:t>
            </a:r>
            <a:r>
              <a:rPr lang="sr-Latn-RS" dirty="0" smtClean="0"/>
              <a:t> sledeće vrste aktivnosti:</a:t>
            </a:r>
          </a:p>
          <a:p>
            <a:r>
              <a:rPr lang="sr-Latn-RS" dirty="0" smtClean="0"/>
              <a:t>Direktna podrška deci ili njihovim porodicama kako bi se smanjila stopa napuštanja školovanja ili olakšao povratak u </a:t>
            </a:r>
            <a:r>
              <a:rPr lang="sr-Latn-RS" b="1" dirty="0" smtClean="0"/>
              <a:t>obrazovni sistem</a:t>
            </a:r>
          </a:p>
          <a:p>
            <a:r>
              <a:rPr lang="sr-Latn-RS" dirty="0" smtClean="0"/>
              <a:t>Konkretna </a:t>
            </a:r>
            <a:r>
              <a:rPr lang="sr-Latn-RS" b="1" dirty="0" smtClean="0"/>
              <a:t>podrška nezaposlenim Romima</a:t>
            </a:r>
            <a:r>
              <a:rPr lang="sr-Latn-RS" dirty="0" smtClean="0"/>
              <a:t> kako bi se poboljšala njihova zapošljivost; podrška njihovom uključivanju u tržište rada; ili podrška samozapošljavanju</a:t>
            </a:r>
          </a:p>
        </p:txBody>
      </p:sp>
    </p:spTree>
    <p:extLst>
      <p:ext uri="{BB962C8B-B14F-4D97-AF65-F5344CB8AC3E}">
        <p14:creationId xmlns:p14="http://schemas.microsoft.com/office/powerpoint/2010/main" val="10914974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Indikatori</a:t>
            </a:r>
            <a:endParaRPr lang="en-US" dirty="0"/>
          </a:p>
        </p:txBody>
      </p:sp>
      <p:sp>
        <p:nvSpPr>
          <p:cNvPr id="3" name="Content Placeholder 2"/>
          <p:cNvSpPr>
            <a:spLocks noGrp="1"/>
          </p:cNvSpPr>
          <p:nvPr>
            <p:ph idx="1"/>
          </p:nvPr>
        </p:nvSpPr>
        <p:spPr/>
        <p:txBody>
          <a:bodyPr>
            <a:normAutofit/>
          </a:bodyPr>
          <a:lstStyle/>
          <a:p>
            <a:r>
              <a:rPr lang="sr-Latn-RS" dirty="0" smtClean="0"/>
              <a:t>Najmanje 10 % povećanja broja Roma koji su trenutno uključeni u lokalne inicijative, kojima je svrha aktivna inkluzija. </a:t>
            </a:r>
          </a:p>
        </p:txBody>
      </p:sp>
    </p:spTree>
    <p:extLst>
      <p:ext uri="{BB962C8B-B14F-4D97-AF65-F5344CB8AC3E}">
        <p14:creationId xmlns:p14="http://schemas.microsoft.com/office/powerpoint/2010/main" val="15530639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Saveti</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Ukoliko planirate da konkurišete za </a:t>
            </a:r>
            <a:r>
              <a:rPr lang="sr-Latn-RS" b="1" dirty="0" smtClean="0"/>
              <a:t>projekte koji uključuju re-grantiranje</a:t>
            </a:r>
            <a:r>
              <a:rPr lang="sr-Latn-RS" dirty="0" smtClean="0"/>
              <a:t>, navedite kriterijume za </a:t>
            </a:r>
            <a:r>
              <a:rPr lang="en-US" dirty="0" smtClean="0"/>
              <a:t>re</a:t>
            </a:r>
            <a:r>
              <a:rPr lang="sr-Latn-RS" dirty="0" smtClean="0"/>
              <a:t>-grantiranje u Koncept noti (svakako ćete biti u obavezi da detaljno opišete kriterijume koje planirate da primenite pri re-grantiranju u kompletnom formularu za prijavu) i predstavite:</a:t>
            </a:r>
          </a:p>
          <a:p>
            <a:pPr lvl="1"/>
            <a:r>
              <a:rPr lang="sr-Latn-RS" dirty="0" smtClean="0"/>
              <a:t>Predviđene ciljeve i rezultate re-grant konkursa</a:t>
            </a:r>
          </a:p>
          <a:p>
            <a:pPr lvl="1"/>
            <a:r>
              <a:rPr lang="sr-Latn-RS" dirty="0" smtClean="0"/>
              <a:t>Vrste aktivnosti koje planirate da finansirate kroz re-grantiranje</a:t>
            </a:r>
          </a:p>
          <a:p>
            <a:pPr lvl="1"/>
            <a:r>
              <a:rPr lang="sr-Latn-RS" dirty="0" smtClean="0"/>
              <a:t>Kriterijume re-grant konkursa (ko će moći da konkuriše, kako ćete birati re-grant projekte)</a:t>
            </a:r>
          </a:p>
          <a:p>
            <a:pPr lvl="1"/>
            <a:r>
              <a:rPr lang="sr-Latn-RS" dirty="0" smtClean="0"/>
              <a:t>Kriterijume za utvrđivanje tačne sume finansijske podrške za svako treće lice i maksimalan iznos podrške koji može da se pruži.</a:t>
            </a:r>
          </a:p>
        </p:txBody>
      </p:sp>
    </p:spTree>
    <p:extLst>
      <p:ext uri="{BB962C8B-B14F-4D97-AF65-F5344CB8AC3E}">
        <p14:creationId xmlns:p14="http://schemas.microsoft.com/office/powerpoint/2010/main" val="1834284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Saveti </a:t>
            </a:r>
            <a:r>
              <a:rPr lang="sr-Latn-RS" sz="3200" dirty="0" smtClean="0"/>
              <a:t>(nastavak)</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Uvek definišite </a:t>
            </a:r>
            <a:r>
              <a:rPr lang="sr-Latn-RS" b="1" dirty="0" smtClean="0"/>
              <a:t>gde tačno će se sprovoditi </a:t>
            </a:r>
            <a:r>
              <a:rPr lang="sr-Latn-RS" dirty="0" smtClean="0"/>
              <a:t>vaš projekat (u kojoj opštini, kojoj školi, </a:t>
            </a:r>
            <a:r>
              <a:rPr lang="en-US" dirty="0" err="1" smtClean="0"/>
              <a:t>na</a:t>
            </a:r>
            <a:r>
              <a:rPr lang="en-US" dirty="0" smtClean="0"/>
              <a:t> </a:t>
            </a:r>
            <a:r>
              <a:rPr lang="sr-Latn-RS" dirty="0" smtClean="0"/>
              <a:t>kojoj tačnoj lokaciji, kojoj tačnoj kompaniji),</a:t>
            </a:r>
          </a:p>
          <a:p>
            <a:r>
              <a:rPr lang="sr-Latn-RS" dirty="0" smtClean="0"/>
              <a:t>Predstavite </a:t>
            </a:r>
            <a:r>
              <a:rPr lang="sr-Latn-RS" b="1" dirty="0" smtClean="0"/>
              <a:t>trenutno stanje stvari</a:t>
            </a:r>
            <a:r>
              <a:rPr lang="sr-Latn-RS" dirty="0" smtClean="0"/>
              <a:t>, pružajući uvek broj Roma koji su obuhvaćeni postojećim inicijativama, i broj Roma koji će biti obuhvaćen inicijativama koje razv</a:t>
            </a:r>
            <a:r>
              <a:rPr lang="en-US" dirty="0" err="1" smtClean="0"/>
              <a:t>i</a:t>
            </a:r>
            <a:r>
              <a:rPr lang="sr-Latn-RS" dirty="0" smtClean="0"/>
              <a:t>jate kroz predloženi projekat,</a:t>
            </a:r>
          </a:p>
          <a:p>
            <a:r>
              <a:rPr lang="sr-Latn-RS" dirty="0" smtClean="0"/>
              <a:t>Obezbediti da </a:t>
            </a:r>
            <a:r>
              <a:rPr lang="sr-Latn-RS" b="1" dirty="0" smtClean="0"/>
              <a:t>50% korisnika budu ženskog pola.</a:t>
            </a:r>
            <a:endParaRPr lang="sr-Latn-RS" dirty="0" smtClean="0"/>
          </a:p>
          <a:p>
            <a:r>
              <a:rPr lang="sr-Latn-RS" dirty="0" smtClean="0"/>
              <a:t>Obezbediti da aktivnosti uključuju </a:t>
            </a:r>
            <a:r>
              <a:rPr lang="sr-Latn-RS" b="1" dirty="0" smtClean="0"/>
              <a:t>romska naselja i da su usluga dostupne žiteljima ovih naselja </a:t>
            </a:r>
            <a:r>
              <a:rPr lang="sr-Latn-RS" dirty="0" smtClean="0"/>
              <a:t>(ukoliko je moguće).</a:t>
            </a:r>
            <a:endParaRPr lang="en-US" dirty="0"/>
          </a:p>
        </p:txBody>
      </p:sp>
    </p:spTree>
    <p:extLst>
      <p:ext uri="{BB962C8B-B14F-4D97-AF65-F5344CB8AC3E}">
        <p14:creationId xmlns:p14="http://schemas.microsoft.com/office/powerpoint/2010/main" val="6860674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 – Saveti </a:t>
            </a:r>
            <a:r>
              <a:rPr lang="sr-Latn-RS" sz="3200" dirty="0" smtClean="0"/>
              <a:t>(nastavak II)</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Obezbedite da </a:t>
            </a:r>
            <a:r>
              <a:rPr lang="sr-Latn-RS" b="1" dirty="0" smtClean="0"/>
              <a:t>su Romi uključeni </a:t>
            </a:r>
            <a:r>
              <a:rPr lang="sr-Latn-RS" dirty="0" smtClean="0"/>
              <a:t>u odabrane korisnika, ali i u projektni tim, kao i da su informacije dostupne na romskom jeziku,</a:t>
            </a:r>
          </a:p>
          <a:p>
            <a:r>
              <a:rPr lang="sr-Latn-RS" dirty="0" smtClean="0"/>
              <a:t>Primarno, u korisnike usluga koje razvijate uključite </a:t>
            </a:r>
            <a:r>
              <a:rPr lang="sr-Latn-RS" b="1" dirty="0" smtClean="0"/>
              <a:t>Rome korisnike finansijske socijalne pomoći</a:t>
            </a:r>
            <a:r>
              <a:rPr lang="sr-Latn-RS" dirty="0"/>
              <a:t> </a:t>
            </a:r>
            <a:r>
              <a:rPr lang="sr-Latn-RS" dirty="0" smtClean="0"/>
              <a:t>ili socijalnog stanovanja,</a:t>
            </a:r>
          </a:p>
          <a:p>
            <a:r>
              <a:rPr lang="sr-Latn-RS" dirty="0" smtClean="0"/>
              <a:t>Ukoliko ste </a:t>
            </a:r>
            <a:r>
              <a:rPr lang="sr-Latn-RS" b="1" dirty="0" smtClean="0"/>
              <a:t>lokalna samouprava</a:t>
            </a:r>
            <a:r>
              <a:rPr lang="sr-Latn-RS" dirty="0" smtClean="0"/>
              <a:t>, proučite kriterijume koji se odnose na vas. Bićete u obavezi da dokažete da ispunjavate ove kriterijume pre potpisivanja </a:t>
            </a:r>
            <a:r>
              <a:rPr lang="en-US" dirty="0"/>
              <a:t>U</a:t>
            </a:r>
            <a:r>
              <a:rPr lang="sr-Latn-RS" dirty="0" smtClean="0"/>
              <a:t>govora.  </a:t>
            </a:r>
          </a:p>
        </p:txBody>
      </p:sp>
    </p:spTree>
    <p:extLst>
      <p:ext uri="{BB962C8B-B14F-4D97-AF65-F5344CB8AC3E}">
        <p14:creationId xmlns:p14="http://schemas.microsoft.com/office/powerpoint/2010/main" val="1543257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Lot 2</a:t>
            </a:r>
            <a:endParaRPr lang="en-US" dirty="0"/>
          </a:p>
        </p:txBody>
      </p:sp>
      <p:sp>
        <p:nvSpPr>
          <p:cNvPr id="3" name="Content Placeholder 2"/>
          <p:cNvSpPr>
            <a:spLocks noGrp="1"/>
          </p:cNvSpPr>
          <p:nvPr>
            <p:ph idx="1"/>
          </p:nvPr>
        </p:nvSpPr>
        <p:spPr/>
        <p:txBody>
          <a:bodyPr/>
          <a:lstStyle/>
          <a:p>
            <a:r>
              <a:rPr lang="sr-Latn-RS" dirty="0" smtClean="0"/>
              <a:t>Pitanja</a:t>
            </a:r>
            <a:r>
              <a:rPr lang="en-US" dirty="0" smtClean="0"/>
              <a:t>?</a:t>
            </a:r>
          </a:p>
          <a:p>
            <a:r>
              <a:rPr lang="sr-Latn-RS" dirty="0" smtClean="0"/>
              <a:t>Komentari</a:t>
            </a:r>
            <a:r>
              <a:rPr lang="en-US" dirty="0" smtClean="0"/>
              <a:t>?</a:t>
            </a:r>
          </a:p>
          <a:p>
            <a:r>
              <a:rPr lang="sr-Latn-RS" dirty="0" smtClean="0"/>
              <a:t>Teme koje zahtevaju dalju diskusiju</a:t>
            </a:r>
            <a:r>
              <a:rPr lang="en-US" dirty="0" smtClean="0"/>
              <a:t>?</a:t>
            </a:r>
          </a:p>
        </p:txBody>
      </p:sp>
    </p:spTree>
    <p:extLst>
      <p:ext uri="{BB962C8B-B14F-4D97-AF65-F5344CB8AC3E}">
        <p14:creationId xmlns:p14="http://schemas.microsoft.com/office/powerpoint/2010/main" val="39710854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Poslednje poruke</a:t>
            </a:r>
            <a:endParaRPr lang="en-US" dirty="0"/>
          </a:p>
        </p:txBody>
      </p:sp>
      <p:sp>
        <p:nvSpPr>
          <p:cNvPr id="3" name="Content Placeholder 2"/>
          <p:cNvSpPr>
            <a:spLocks noGrp="1"/>
          </p:cNvSpPr>
          <p:nvPr>
            <p:ph idx="1"/>
          </p:nvPr>
        </p:nvSpPr>
        <p:spPr/>
        <p:txBody>
          <a:bodyPr>
            <a:normAutofit fontScale="92500"/>
          </a:bodyPr>
          <a:lstStyle/>
          <a:p>
            <a:r>
              <a:rPr lang="sr-Latn-RS" dirty="0" smtClean="0"/>
              <a:t>Moguće je da će se dodatna info sesija održati za podnosioce predloga projekta koji uđu u uži izbor (da bi se detaljnija objasnila priprema i proces podnošenje kompletnih formulara za prijavu za sledeći krug ocenjivanja tzv. „FAF procena“)</a:t>
            </a:r>
          </a:p>
          <a:p>
            <a:r>
              <a:rPr lang="sr-Latn-RS" dirty="0" smtClean="0"/>
              <a:t>Ukoliko ne bude održana, proučite odredbe Smernica, kako za podnošenje kompletnih formulara za prijave, tako i obaveznih pratećih dokumenata (str. 34 i 35 Smernica)</a:t>
            </a:r>
            <a:endParaRPr lang="en-US" dirty="0"/>
          </a:p>
        </p:txBody>
      </p:sp>
    </p:spTree>
    <p:extLst>
      <p:ext uri="{BB962C8B-B14F-4D97-AF65-F5344CB8AC3E}">
        <p14:creationId xmlns:p14="http://schemas.microsoft.com/office/powerpoint/2010/main" val="11072613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15616" y="273050"/>
            <a:ext cx="7571184" cy="5853113"/>
          </a:xfrm>
        </p:spPr>
        <p:txBody>
          <a:bodyPr/>
          <a:lstStyle/>
          <a:p>
            <a:pPr marL="0" indent="0">
              <a:buNone/>
            </a:pPr>
            <a:endParaRPr lang="sr-Latn-RS" dirty="0" smtClean="0"/>
          </a:p>
          <a:p>
            <a:pPr marL="0" indent="0">
              <a:buNone/>
            </a:pPr>
            <a:r>
              <a:rPr lang="sr-Latn-RS" dirty="0" smtClean="0"/>
              <a:t>Hvala vam na pažnji!</a:t>
            </a:r>
          </a:p>
          <a:p>
            <a:pPr marL="0" indent="0">
              <a:buNone/>
            </a:pPr>
            <a:endParaRPr lang="sr-Latn-RS" dirty="0" smtClean="0"/>
          </a:p>
          <a:p>
            <a:pPr marL="0" indent="0">
              <a:buNone/>
            </a:pPr>
            <a:r>
              <a:rPr lang="sr-Latn-RS" dirty="0" smtClean="0"/>
              <a:t>Molimo vas da iskoriste priliku za međusobno upoznavanje i umrežavanje u lobiju!</a:t>
            </a:r>
          </a:p>
          <a:p>
            <a:pPr marL="0" indent="0">
              <a:buNone/>
            </a:pPr>
            <a:endParaRPr lang="sr-Latn-RS" dirty="0" smtClean="0"/>
          </a:p>
          <a:p>
            <a:pPr marL="0" indent="0">
              <a:buNone/>
            </a:pPr>
            <a:r>
              <a:rPr lang="sr-Latn-RS" dirty="0" smtClean="0"/>
              <a:t>Želimo vam uspešnu pripremu projekata!</a:t>
            </a:r>
            <a:endParaRPr lang="en-US" dirty="0"/>
          </a:p>
        </p:txBody>
      </p:sp>
    </p:spTree>
    <p:extLst>
      <p:ext uri="{BB962C8B-B14F-4D97-AF65-F5344CB8AC3E}">
        <p14:creationId xmlns:p14="http://schemas.microsoft.com/office/powerpoint/2010/main" val="334094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Šta ovo znači?</a:t>
            </a:r>
            <a:endParaRPr lang="en-US" dirty="0"/>
          </a:p>
        </p:txBody>
      </p:sp>
      <p:sp>
        <p:nvSpPr>
          <p:cNvPr id="3" name="Content Placeholder 2"/>
          <p:cNvSpPr>
            <a:spLocks noGrp="1"/>
          </p:cNvSpPr>
          <p:nvPr>
            <p:ph idx="1"/>
          </p:nvPr>
        </p:nvSpPr>
        <p:spPr>
          <a:xfrm>
            <a:off x="457200" y="1844824"/>
            <a:ext cx="8229600" cy="4281339"/>
          </a:xfrm>
        </p:spPr>
        <p:txBody>
          <a:bodyPr>
            <a:normAutofit lnSpcReduction="10000"/>
          </a:bodyPr>
          <a:lstStyle/>
          <a:p>
            <a:pPr lvl="1"/>
            <a:r>
              <a:rPr lang="sr-Latn-RS" sz="3200" dirty="0" smtClean="0"/>
              <a:t>Da predstavnici romske nacionalne manjine ne mogu biti korisnici projekata u okviru partije 1?</a:t>
            </a:r>
            <a:endParaRPr lang="en-GB" sz="3200" dirty="0"/>
          </a:p>
          <a:p>
            <a:pPr lvl="2"/>
            <a:r>
              <a:rPr lang="sr-Latn-RS" sz="2800" i="1" dirty="0" smtClean="0"/>
              <a:t>NE, pristup je inkluzivan. </a:t>
            </a:r>
            <a:endParaRPr lang="en-GB" sz="2800" i="1" dirty="0"/>
          </a:p>
          <a:p>
            <a:pPr lvl="1"/>
            <a:r>
              <a:rPr lang="sr-Latn-RS" sz="3200" dirty="0" smtClean="0"/>
              <a:t>Da predstavnici ne-romske populacije ne mogu biti korisnici projekata u okviru partije 2? </a:t>
            </a:r>
            <a:endParaRPr lang="en-GB" sz="3200" dirty="0"/>
          </a:p>
          <a:p>
            <a:pPr lvl="2"/>
            <a:r>
              <a:rPr lang="sr-Latn-RS" sz="2800" i="1" dirty="0" smtClean="0"/>
              <a:t>NE, pristup specifično targetira Rome, ali nije eksluzivan. </a:t>
            </a:r>
            <a:endParaRPr lang="en-US" sz="2800" dirty="0"/>
          </a:p>
          <a:p>
            <a:endParaRPr lang="en-US" sz="2800" dirty="0"/>
          </a:p>
        </p:txBody>
      </p:sp>
    </p:spTree>
    <p:extLst>
      <p:ext uri="{BB962C8B-B14F-4D97-AF65-F5344CB8AC3E}">
        <p14:creationId xmlns:p14="http://schemas.microsoft.com/office/powerpoint/2010/main" val="1133531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sr-Latn-RS" dirty="0" smtClean="0"/>
              <a:t>KONKURSNA PRAVILA – OBE PARTIJE</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636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„Terminologija“ partnerstava</a:t>
            </a:r>
            <a:endParaRPr lang="en-US" dirty="0"/>
          </a:p>
        </p:txBody>
      </p:sp>
      <p:sp>
        <p:nvSpPr>
          <p:cNvPr id="3" name="Content Placeholder 2"/>
          <p:cNvSpPr>
            <a:spLocks noGrp="1"/>
          </p:cNvSpPr>
          <p:nvPr>
            <p:ph idx="1"/>
          </p:nvPr>
        </p:nvSpPr>
        <p:spPr/>
        <p:txBody>
          <a:bodyPr>
            <a:normAutofit/>
          </a:bodyPr>
          <a:lstStyle/>
          <a:p>
            <a:r>
              <a:rPr lang="sr-Latn-RS" sz="2400" b="1" dirty="0" smtClean="0"/>
              <a:t>Aplikant (podnosilac prijave)</a:t>
            </a:r>
            <a:r>
              <a:rPr lang="en-US" sz="2400" dirty="0" smtClean="0"/>
              <a:t>, </a:t>
            </a:r>
            <a:r>
              <a:rPr lang="sr-Latn-RS" sz="2400" dirty="0" smtClean="0"/>
              <a:t>je pravno lice koje podnosi prijavu (predlog projekta)</a:t>
            </a:r>
          </a:p>
          <a:p>
            <a:r>
              <a:rPr lang="sr-Latn-RS" sz="2400" b="1" dirty="0" smtClean="0"/>
              <a:t>Ko</a:t>
            </a:r>
            <a:r>
              <a:rPr lang="en-US" sz="2400" b="1" dirty="0" smtClean="0"/>
              <a:t>-</a:t>
            </a:r>
            <a:r>
              <a:rPr lang="en-US" sz="2400" b="1" dirty="0" err="1" smtClean="0"/>
              <a:t>apli</a:t>
            </a:r>
            <a:r>
              <a:rPr lang="sr-Latn-RS" sz="2400" b="1" dirty="0" smtClean="0"/>
              <a:t>kant(i</a:t>
            </a:r>
            <a:r>
              <a:rPr lang="en-US" sz="2400" b="1" dirty="0" smtClean="0"/>
              <a:t>)</a:t>
            </a:r>
            <a:r>
              <a:rPr lang="en-US" sz="2400" dirty="0" smtClean="0"/>
              <a:t> </a:t>
            </a:r>
            <a:r>
              <a:rPr lang="sr-Latn-RS" sz="2400" dirty="0" smtClean="0"/>
              <a:t>učestvuju u projektu, kao i u budžetu projekta. (partneri)</a:t>
            </a:r>
            <a:endParaRPr lang="en-US" sz="2400" dirty="0" smtClean="0"/>
          </a:p>
          <a:p>
            <a:r>
              <a:rPr lang="sr-Latn-RS" sz="2400" b="1" dirty="0" smtClean="0"/>
              <a:t>„Pridruženi“ članovi (</a:t>
            </a:r>
            <a:r>
              <a:rPr lang="en-US" sz="2400" b="1" dirty="0" smtClean="0"/>
              <a:t>Affiliated entities</a:t>
            </a:r>
            <a:r>
              <a:rPr lang="sr-Latn-RS" sz="2400" b="1" dirty="0" smtClean="0"/>
              <a:t>)</a:t>
            </a:r>
            <a:r>
              <a:rPr lang="en-US" sz="2400" dirty="0" smtClean="0"/>
              <a:t> </a:t>
            </a:r>
            <a:r>
              <a:rPr lang="sr-Latn-RS" sz="2400" dirty="0" smtClean="0"/>
              <a:t>su</a:t>
            </a:r>
            <a:r>
              <a:rPr lang="en-US" sz="2400" dirty="0" smtClean="0"/>
              <a:t>:</a:t>
            </a:r>
          </a:p>
          <a:p>
            <a:pPr lvl="1"/>
            <a:r>
              <a:rPr lang="sr-Latn-RS" sz="1800" b="1" dirty="0" smtClean="0"/>
              <a:t>Pojedinačna pravna licu udružena u treće pravno lice, </a:t>
            </a:r>
            <a:r>
              <a:rPr lang="sr-Latn-RS" sz="1800" dirty="0" smtClean="0"/>
              <a:t>koje je posebno osnovano u svrhe sprovodjena projekta za koji se prijavljujete. </a:t>
            </a:r>
            <a:endParaRPr lang="en-US" sz="1800" dirty="0" smtClean="0"/>
          </a:p>
          <a:p>
            <a:pPr lvl="1"/>
            <a:r>
              <a:rPr lang="sr-Latn-RS" sz="1800" b="1" dirty="0" smtClean="0"/>
              <a:t>Pravna lica koja su formalno pravno ili u smislu kapitala povezana sa aplikantima, </a:t>
            </a:r>
            <a:r>
              <a:rPr lang="sr-Latn-RS" sz="1800" dirty="0" smtClean="0"/>
              <a:t>a da ova povezanost nije limitirana na sprovođenje projekta za koji se prijavljujete. </a:t>
            </a:r>
            <a:endParaRPr lang="en-US" sz="1800" dirty="0" smtClean="0"/>
          </a:p>
          <a:p>
            <a:r>
              <a:rPr lang="sr-Latn-RS" sz="2400" b="1" dirty="0" smtClean="0"/>
              <a:t>„Associates, Contractors and Third parties“ (saradničke organizacije, podugovorači, treća lica). </a:t>
            </a:r>
            <a:endParaRPr lang="en-US" sz="1600" dirty="0"/>
          </a:p>
        </p:txBody>
      </p:sp>
    </p:spTree>
    <p:extLst>
      <p:ext uri="{BB962C8B-B14F-4D97-AF65-F5344CB8AC3E}">
        <p14:creationId xmlns:p14="http://schemas.microsoft.com/office/powerpoint/2010/main" val="277980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6469</Words>
  <Application>Microsoft Office PowerPoint</Application>
  <PresentationFormat>On-screen Show (4:3)</PresentationFormat>
  <Paragraphs>515</Paragraphs>
  <Slides>67</Slides>
  <Notes>66</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Podrška socijalnoj inkluziji najugroženijih grupa, uključujući Rome, kroz razvoj raznovrsnih socijalnih usluga u zajednici </vt:lpstr>
      <vt:lpstr>Informacija o prezentaciji</vt:lpstr>
      <vt:lpstr>Kontekst</vt:lpstr>
      <vt:lpstr>Ciljevi konkursa</vt:lpstr>
      <vt:lpstr>Ciljevi konkursa, nast.</vt:lpstr>
      <vt:lpstr>Raspoloživa sredstva</vt:lpstr>
      <vt:lpstr>Šta ovo znači?</vt:lpstr>
      <vt:lpstr>KONKURSNA PRAVILA – OBE PARTIJE</vt:lpstr>
      <vt:lpstr>„Terminologija“ partnerstava</vt:lpstr>
      <vt:lpstr>Max broj prijava i potencijalno dodeljenih ugovora</vt:lpstr>
      <vt:lpstr>Ko-finansiranje</vt:lpstr>
      <vt:lpstr>Projektna lokacija</vt:lpstr>
      <vt:lpstr>Aktivnosti koje nisu dozvoljene</vt:lpstr>
      <vt:lpstr>„Sveprožimajuće“ teme (o kojima u projektima morate da povedete računa) – tzv. Cross cutting issues</vt:lpstr>
      <vt:lpstr>Indikativna lista „bočnih“ aktivnosti –  koje nisu obavezne, ali se možda odlučite da ih uključite u projekat</vt:lpstr>
      <vt:lpstr>Ipak...</vt:lpstr>
      <vt:lpstr>Visibility (Vidljivost, Promocija)</vt:lpstr>
      <vt:lpstr>Prihvatljivi i neprihvatljivi troškovi</vt:lpstr>
      <vt:lpstr>Prijavljivanje na konkurs, PADOR</vt:lpstr>
      <vt:lpstr>Prijavljivanje na konkurs, Koncept nota (Concept Note)</vt:lpstr>
      <vt:lpstr>Šta zapravo poslati?</vt:lpstr>
      <vt:lpstr>Rok za dostavu Koncept nota</vt:lpstr>
      <vt:lpstr>Konkurs – opšta pravila</vt:lpstr>
      <vt:lpstr>Lot 1 (PARTIJA 1)</vt:lpstr>
      <vt:lpstr>Lot 1 – Veličina granta, kofinansiranje i trajanje</vt:lpstr>
      <vt:lpstr>Lot 1 – Šta se podrazumeva pod „community based services“  (bukvalno usluge u zajednici) ?</vt:lpstr>
      <vt:lpstr>Lot 1 – Šta su to „klasterski“ projekti?</vt:lpstr>
      <vt:lpstr>Lot 1 – Ko može da se prijavi?</vt:lpstr>
      <vt:lpstr>Lot 1 – Da li je partnerstvo obavezno?</vt:lpstr>
      <vt:lpstr>Lot 1 – Druga pravila i preporuke vezane za organizacije koje se prijavljuju za projekte</vt:lpstr>
      <vt:lpstr>Lot 1 – Finansijska ograničenja (najrelevantnija)</vt:lpstr>
      <vt:lpstr>Lot 1 – Šta će se finansirati?</vt:lpstr>
      <vt:lpstr>Lot 1 – Šta će se finansirati? (nast.)</vt:lpstr>
      <vt:lpstr>Lot 1  1. Jačanje postojećih usluga</vt:lpstr>
      <vt:lpstr>Lot 1 2. Uspostavljanje novih usluga</vt:lpstr>
      <vt:lpstr>Lot 1  3. Inovativne usluge</vt:lpstr>
      <vt:lpstr>Lot 1 - Indikatori</vt:lpstr>
      <vt:lpstr>Lot 1 – Ukratko…</vt:lpstr>
      <vt:lpstr>Lot 1 – Saveti</vt:lpstr>
      <vt:lpstr>Lot 1 – Saveti (nastavak)</vt:lpstr>
      <vt:lpstr>Lot 1 – Saveti (nastavak II)</vt:lpstr>
      <vt:lpstr>Lot 1 – Obavezni detalji koji treba da se navedu u koncept noti</vt:lpstr>
      <vt:lpstr>Lot 1 – Obavezni detalji koji treba da se navedu u konceptu projekta (nastavak)</vt:lpstr>
      <vt:lpstr>Lot 1 – Obavezni detalji koji treba da se navedu u konceptu projekta (nastavak)</vt:lpstr>
      <vt:lpstr>Lot 1</vt:lpstr>
      <vt:lpstr>Lot 2</vt:lpstr>
      <vt:lpstr>Lot 2 – Veličina granta, ko-finansiranje i trajanje</vt:lpstr>
      <vt:lpstr>Lot 2 – Šta znači re-grantiranje?</vt:lpstr>
      <vt:lpstr>Lot 2 – Ko može da učestvuje?</vt:lpstr>
      <vt:lpstr>Lot 2 – Ko može da učestvuje? (nastavak)</vt:lpstr>
      <vt:lpstr>Lot 2 2 – Ostala pravila</vt:lpstr>
      <vt:lpstr>Lot 2 – Ostala pravila (nastavak)</vt:lpstr>
      <vt:lpstr>Lot 2 – Ostala pravila (nastavak)</vt:lpstr>
      <vt:lpstr>Lot 2 – Finansijska ograničenja (najvažnija)</vt:lpstr>
      <vt:lpstr>Lot 2 – Šta će se finansirati?</vt:lpstr>
      <vt:lpstr>Lot 2 – Šta će se finansirati? (nastavak)</vt:lpstr>
      <vt:lpstr>Lot 2  1. Zapošljivost (indikativne vrste projekata)</vt:lpstr>
      <vt:lpstr>Lot 2  1. Zapošljavanje (indikativne vrste projekata)</vt:lpstr>
      <vt:lpstr>Lot 2 3. Procesi donošenja odluka </vt:lpstr>
      <vt:lpstr>Lot 2 – Ukratko</vt:lpstr>
      <vt:lpstr>Lot 2 – Indikatori</vt:lpstr>
      <vt:lpstr>Lot 2 – Saveti</vt:lpstr>
      <vt:lpstr>Lot 2 – Saveti (nastavak)</vt:lpstr>
      <vt:lpstr>Lot 2 – Saveti (nastavak II)</vt:lpstr>
      <vt:lpstr>Lot 2</vt:lpstr>
      <vt:lpstr>Poslednje poruke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to the social inclusion of the most vulnerable groups, including  Roma, through more diversified community-based social services</dc:title>
  <dc:creator>anja</dc:creator>
  <cp:lastModifiedBy>anja</cp:lastModifiedBy>
  <cp:revision>130</cp:revision>
  <dcterms:created xsi:type="dcterms:W3CDTF">2014-03-16T12:26:17Z</dcterms:created>
  <dcterms:modified xsi:type="dcterms:W3CDTF">2014-03-31T10:37:31Z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2057407967</vt:i4>
  </property>
  <property fmtid="{D5CDD505-2E9C-101B-9397-08002B2CF9AE}" pid="3" name="_NewReviewCycle">
    <vt:lpwstr/>
  </property>
  <property fmtid="{D5CDD505-2E9C-101B-9397-08002B2CF9AE}" pid="4" name="_EmailSubject">
    <vt:lpwstr>presentation EuropeAid/135483/DD/ACT/RS (12SER01/06/71)</vt:lpwstr>
  </property>
  <property fmtid="{D5CDD505-2E9C-101B-9397-08002B2CF9AE}" pid="5" name="_AuthorEmail">
    <vt:lpwstr>Luca.MANUNTA@eeas.europa.eu</vt:lpwstr>
  </property>
  <property fmtid="{D5CDD505-2E9C-101B-9397-08002B2CF9AE}" pid="6" name="_AuthorEmailDisplayName">
    <vt:lpwstr>MANUNTA Luca (EEAS-BELGRADE)</vt:lpwstr>
  </property>
  <property fmtid="{D5CDD505-2E9C-101B-9397-08002B2CF9AE}" pid="7" name="_PreviousAdHocReviewCycleID">
    <vt:i4>1869702034</vt:i4>
  </property>
</Properties>
</file>